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22860000" cy="26517600"/>
  <p:notesSz cx="26517600" cy="2286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rsian poster" id="{641E8A50-0E0A-2614-EEB7-9B42E80CB76D}">
          <p14:sldIdLst>
            <p14:sldId id="256"/>
          </p14:sldIdLst>
        </p14:section>
        <p14:section name="English poster" id="{7B71F2B3-C15F-F503-DE42-0E85A23BAC6B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-432" y="-6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6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IP2026-Poster-F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assets/hd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860000" cy="5486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247120" y="822960"/>
            <a:ext cx="10698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fa-IR" altLang="en-US" sz="3000" b="1" dirty="0">
                <a:solidFill>
                  <a:schemeClr val="accent5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چهاردهمین کنفرانس ملی و چهارمین کنفرانس بین‌المللی</a:t>
            </a:r>
            <a:endParaRPr lang="fa-IR" sz="3000" dirty="0"/>
          </a:p>
        </p:txBody>
      </p:sp>
      <p:sp>
        <p:nvSpPr>
          <p:cNvPr id="4" name="Text 1"/>
          <p:cNvSpPr/>
          <p:nvPr/>
        </p:nvSpPr>
        <p:spPr>
          <a:xfrm>
            <a:off x="11247120" y="173736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fa-IR" altLang="en-US" sz="5400" b="1" dirty="0">
                <a:solidFill>
                  <a:schemeClr val="accent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بینایی ماشین و پردازش تصویر</a:t>
            </a:r>
            <a:endParaRPr lang="fa-IR" sz="5400" dirty="0"/>
          </a:p>
        </p:txBody>
      </p:sp>
      <p:sp>
        <p:nvSpPr>
          <p:cNvPr id="5" name="Text 2"/>
          <p:cNvSpPr/>
          <p:nvPr/>
        </p:nvSpPr>
        <p:spPr>
          <a:xfrm>
            <a:off x="11247120" y="324612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14th National &amp; 4th International Conference on Machine Vision and Image Processing</a:t>
            </a:r>
            <a:endParaRPr lang="en-US" sz="2000" dirty="0"/>
          </a:p>
        </p:txBody>
      </p:sp>
      <p:pic>
        <p:nvPicPr>
          <p:cNvPr id="6" name="Image 1" descr="/home/claude/work/assets/kashan_h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83014" y="3931920"/>
            <a:ext cx="762586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922240" y="393192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fa-IR" altLang="en-US" sz="2400" b="1" dirty="0">
                <a:solidFill>
                  <a:schemeClr val="tx2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دانشگاه کاشان</a:t>
            </a:r>
            <a:endParaRPr lang="fa-IR" sz="2400" dirty="0"/>
          </a:p>
        </p:txBody>
      </p:sp>
      <p:sp>
        <p:nvSpPr>
          <p:cNvPr id="8" name="Text 4"/>
          <p:cNvSpPr/>
          <p:nvPr/>
        </p:nvSpPr>
        <p:spPr>
          <a:xfrm>
            <a:off x="17922240" y="45262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University of Kashan</a:t>
            </a:r>
            <a:endParaRPr lang="en-US" sz="1500" dirty="0"/>
          </a:p>
        </p:txBody>
      </p:sp>
      <p:pic>
        <p:nvPicPr>
          <p:cNvPr id="9" name="Image 2" descr="/home/claude/work/assets/image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7520" y="3931920"/>
            <a:ext cx="711760" cy="100584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247120" y="3931920"/>
            <a:ext cx="4937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fa-IR" altLang="en-US" sz="2000" b="1" dirty="0">
                <a:solidFill>
                  <a:schemeClr val="tx2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انجمن بینایی ماشین و پردازش تصویر ایران</a:t>
            </a:r>
            <a:endParaRPr lang="fa-IR" sz="2000" dirty="0"/>
          </a:p>
        </p:txBody>
      </p:sp>
      <p:sp>
        <p:nvSpPr>
          <p:cNvPr id="11" name="Text 6"/>
          <p:cNvSpPr/>
          <p:nvPr/>
        </p:nvSpPr>
        <p:spPr>
          <a:xfrm>
            <a:off x="11247120" y="452628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Iranian Society of Machine Vision and Image Processing</a:t>
            </a:r>
            <a:endParaRPr lang="en-US" sz="1300" dirty="0"/>
          </a:p>
        </p:txBody>
      </p:sp>
      <p:pic>
        <p:nvPicPr>
          <p:cNvPr id="12" name="Image 3" descr="/home/claude/work/assets/ft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5328880"/>
            <a:ext cx="22860000" cy="1188720"/>
          </a:xfrm>
          <a:prstGeom prst="rect">
            <a:avLst/>
          </a:prstGeom>
        </p:spPr>
      </p:pic>
      <p:pic>
        <p:nvPicPr>
          <p:cNvPr id="13" name="Image 4" descr="/home/claude/work/assets/imag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25535826"/>
            <a:ext cx="774828" cy="774828"/>
          </a:xfrm>
          <a:prstGeom prst="rect">
            <a:avLst/>
          </a:prstGeom>
        </p:spPr>
      </p:pic>
      <p:pic>
        <p:nvPicPr>
          <p:cNvPr id="14" name="Image 5" descr="/home/claude/work/assets/ai_societ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3910" y="25535826"/>
            <a:ext cx="2261268" cy="774828"/>
          </a:xfrm>
          <a:prstGeom prst="rect">
            <a:avLst/>
          </a:prstGeom>
        </p:spPr>
      </p:pic>
      <p:pic>
        <p:nvPicPr>
          <p:cNvPr id="15" name="Image 6" descr="/home/claude/work/assets/image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9861" y="25535826"/>
            <a:ext cx="978255" cy="774828"/>
          </a:xfrm>
          <a:prstGeom prst="rect">
            <a:avLst/>
          </a:prstGeom>
        </p:spPr>
      </p:pic>
      <p:pic>
        <p:nvPicPr>
          <p:cNvPr id="16" name="Image 7" descr="/home/claude/work/assets/image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2798" y="25535826"/>
            <a:ext cx="890005" cy="774828"/>
          </a:xfrm>
          <a:prstGeom prst="rect">
            <a:avLst/>
          </a:prstGeom>
        </p:spPr>
      </p:pic>
      <p:pic>
        <p:nvPicPr>
          <p:cNvPr id="17" name="Image 8" descr="/home/claude/work/assets/image1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97485" y="25535826"/>
            <a:ext cx="1932511" cy="774828"/>
          </a:xfrm>
          <a:prstGeom prst="rect">
            <a:avLst/>
          </a:prstGeom>
        </p:spPr>
      </p:pic>
      <p:pic>
        <p:nvPicPr>
          <p:cNvPr id="18" name="Image 9" descr="/home/claude/work/assets/image1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74679" y="25535826"/>
            <a:ext cx="2003865" cy="774828"/>
          </a:xfrm>
          <a:prstGeom prst="rect">
            <a:avLst/>
          </a:prstGeom>
        </p:spPr>
      </p:pic>
      <p:pic>
        <p:nvPicPr>
          <p:cNvPr id="19" name="Image 10" descr="/home/claude/work/assets/image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23225" y="25535826"/>
            <a:ext cx="1210668" cy="774828"/>
          </a:xfrm>
          <a:prstGeom prst="rect">
            <a:avLst/>
          </a:prstGeom>
        </p:spPr>
      </p:pic>
      <p:pic>
        <p:nvPicPr>
          <p:cNvPr id="20" name="Image 11" descr="/home/claude/work/assets/image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678576" y="25535826"/>
            <a:ext cx="921417" cy="774828"/>
          </a:xfrm>
          <a:prstGeom prst="rect">
            <a:avLst/>
          </a:prstGeom>
        </p:spPr>
      </p:pic>
      <p:pic>
        <p:nvPicPr>
          <p:cNvPr id="21" name="Image 12" descr="/home/claude/work/assets/image9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844675" y="25535826"/>
            <a:ext cx="393467" cy="774828"/>
          </a:xfrm>
          <a:prstGeom prst="rect">
            <a:avLst/>
          </a:prstGeom>
        </p:spPr>
      </p:pic>
      <p:pic>
        <p:nvPicPr>
          <p:cNvPr id="22" name="Image 13" descr="/home/claude/work/assets/image1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482825" y="25535826"/>
            <a:ext cx="662908" cy="774828"/>
          </a:xfrm>
          <a:prstGeom prst="rect">
            <a:avLst/>
          </a:prstGeom>
        </p:spPr>
      </p:pic>
      <p:pic>
        <p:nvPicPr>
          <p:cNvPr id="23" name="Image 14" descr="/home/claude/work/assets/image12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390415" y="25535826"/>
            <a:ext cx="755234" cy="774828"/>
          </a:xfrm>
          <a:prstGeom prst="rect">
            <a:avLst/>
          </a:prstGeom>
        </p:spPr>
      </p:pic>
      <p:pic>
        <p:nvPicPr>
          <p:cNvPr id="24" name="Image 15" descr="/home/claude/work/assets/image11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390332" y="25535826"/>
            <a:ext cx="664886" cy="774828"/>
          </a:xfrm>
          <a:prstGeom prst="rect">
            <a:avLst/>
          </a:prstGeom>
        </p:spPr>
      </p:pic>
      <p:pic>
        <p:nvPicPr>
          <p:cNvPr id="25" name="Image 16" descr="/home/claude/work/assets/image10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299900" y="25535826"/>
            <a:ext cx="764995" cy="774828"/>
          </a:xfrm>
          <a:prstGeom prst="rect">
            <a:avLst/>
          </a:prstGeom>
        </p:spPr>
      </p:pic>
      <p:pic>
        <p:nvPicPr>
          <p:cNvPr id="26" name="Image 17" descr="/home/claude/work/assets/shahrou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8309577" y="25535826"/>
            <a:ext cx="509172" cy="774828"/>
          </a:xfrm>
          <a:prstGeom prst="rect">
            <a:avLst/>
          </a:prstGeom>
        </p:spPr>
      </p:pic>
      <p:pic>
        <p:nvPicPr>
          <p:cNvPr id="27" name="Image 18" descr="/home/claude/work/assets/isc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9367390" y="25488900"/>
            <a:ext cx="1435210" cy="868680"/>
          </a:xfrm>
          <a:prstGeom prst="rect">
            <a:avLst/>
          </a:prstGeom>
        </p:spPr>
      </p:pic>
      <p:pic>
        <p:nvPicPr>
          <p:cNvPr id="28" name="Image 19" descr="/home/claude/work/assets/iee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1076920" y="25488900"/>
            <a:ext cx="868680" cy="868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IP2026-Poster-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assets/hd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860000" cy="5486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247120" y="822960"/>
            <a:ext cx="10698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accent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14th National &amp; 4th International Conference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11247120" y="173736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 Machine Vision and Image Processing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1247120" y="324612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a-IR" altLang="en-US" sz="20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چهاردهمین کنفرانس ملی و چهارمین کنفرانس بین‌المللی بینایی ماشین و پردازش تصویر</a:t>
            </a:r>
            <a:endParaRPr lang="fa-IR" sz="2000" dirty="0"/>
          </a:p>
        </p:txBody>
      </p:sp>
      <p:pic>
        <p:nvPicPr>
          <p:cNvPr id="6" name="Image 1" descr="/home/claude/work/assets/kashan_h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7120" y="3931920"/>
            <a:ext cx="762586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390120" y="393192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University of Kashan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12390120" y="45262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a-IR" altLang="en-US" sz="16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دانشگاه کاشان</a:t>
            </a:r>
            <a:endParaRPr lang="fa-IR" sz="1600" dirty="0"/>
          </a:p>
        </p:txBody>
      </p:sp>
      <p:pic>
        <p:nvPicPr>
          <p:cNvPr id="9" name="Image 2" descr="/home/claude/work/assets/image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9120" y="3931920"/>
            <a:ext cx="711760" cy="100584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733520" y="3931920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tx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Iranian Society of Machine Vision and Image Processing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16733520" y="452628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a-IR" altLang="en-US" sz="16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انجمن بینایی ماشین و پردازش تصویر ایران</a:t>
            </a:r>
            <a:endParaRPr lang="fa-IR" sz="1600" dirty="0"/>
          </a:p>
        </p:txBody>
      </p:sp>
      <p:pic>
        <p:nvPicPr>
          <p:cNvPr id="12" name="Image 3" descr="/home/claude/work/assets/ft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5328880"/>
            <a:ext cx="22860000" cy="1188720"/>
          </a:xfrm>
          <a:prstGeom prst="rect">
            <a:avLst/>
          </a:prstGeom>
        </p:spPr>
      </p:pic>
      <p:pic>
        <p:nvPicPr>
          <p:cNvPr id="13" name="Image 4" descr="/home/claude/work/assets/imag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1250" y="25535826"/>
            <a:ext cx="774828" cy="774828"/>
          </a:xfrm>
          <a:prstGeom prst="rect">
            <a:avLst/>
          </a:prstGeom>
        </p:spPr>
      </p:pic>
      <p:pic>
        <p:nvPicPr>
          <p:cNvPr id="14" name="Image 5" descr="/home/claude/work/assets/ai_societ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0760" y="25535826"/>
            <a:ext cx="2261268" cy="774828"/>
          </a:xfrm>
          <a:prstGeom prst="rect">
            <a:avLst/>
          </a:prstGeom>
        </p:spPr>
      </p:pic>
      <p:pic>
        <p:nvPicPr>
          <p:cNvPr id="15" name="Image 6" descr="/home/claude/work/assets/image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6711" y="25535826"/>
            <a:ext cx="978255" cy="774828"/>
          </a:xfrm>
          <a:prstGeom prst="rect">
            <a:avLst/>
          </a:prstGeom>
        </p:spPr>
      </p:pic>
      <p:pic>
        <p:nvPicPr>
          <p:cNvPr id="16" name="Image 7" descr="/home/claude/work/assets/image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9648" y="25535826"/>
            <a:ext cx="890005" cy="774828"/>
          </a:xfrm>
          <a:prstGeom prst="rect">
            <a:avLst/>
          </a:prstGeom>
        </p:spPr>
      </p:pic>
      <p:pic>
        <p:nvPicPr>
          <p:cNvPr id="17" name="Image 8" descr="/home/claude/work/assets/image1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24335" y="25535826"/>
            <a:ext cx="1932511" cy="774828"/>
          </a:xfrm>
          <a:prstGeom prst="rect">
            <a:avLst/>
          </a:prstGeom>
        </p:spPr>
      </p:pic>
      <p:pic>
        <p:nvPicPr>
          <p:cNvPr id="18" name="Image 9" descr="/home/claude/work/assets/image1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01529" y="25535826"/>
            <a:ext cx="2003865" cy="774828"/>
          </a:xfrm>
          <a:prstGeom prst="rect">
            <a:avLst/>
          </a:prstGeom>
        </p:spPr>
      </p:pic>
      <p:pic>
        <p:nvPicPr>
          <p:cNvPr id="19" name="Image 10" descr="/home/claude/work/assets/image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350076" y="25535826"/>
            <a:ext cx="1210668" cy="774828"/>
          </a:xfrm>
          <a:prstGeom prst="rect">
            <a:avLst/>
          </a:prstGeom>
        </p:spPr>
      </p:pic>
      <p:pic>
        <p:nvPicPr>
          <p:cNvPr id="20" name="Image 11" descr="/home/claude/work/assets/image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805426" y="25535826"/>
            <a:ext cx="921417" cy="774828"/>
          </a:xfrm>
          <a:prstGeom prst="rect">
            <a:avLst/>
          </a:prstGeom>
        </p:spPr>
      </p:pic>
      <p:pic>
        <p:nvPicPr>
          <p:cNvPr id="21" name="Image 12" descr="/home/claude/work/assets/image9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971525" y="25535826"/>
            <a:ext cx="393467" cy="774828"/>
          </a:xfrm>
          <a:prstGeom prst="rect">
            <a:avLst/>
          </a:prstGeom>
        </p:spPr>
      </p:pic>
      <p:pic>
        <p:nvPicPr>
          <p:cNvPr id="22" name="Image 13" descr="/home/claude/work/assets/image1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609675" y="25535826"/>
            <a:ext cx="662908" cy="774828"/>
          </a:xfrm>
          <a:prstGeom prst="rect">
            <a:avLst/>
          </a:prstGeom>
        </p:spPr>
      </p:pic>
      <p:pic>
        <p:nvPicPr>
          <p:cNvPr id="23" name="Image 14" descr="/home/claude/work/assets/image12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517265" y="25535826"/>
            <a:ext cx="755234" cy="774828"/>
          </a:xfrm>
          <a:prstGeom prst="rect">
            <a:avLst/>
          </a:prstGeom>
        </p:spPr>
      </p:pic>
      <p:pic>
        <p:nvPicPr>
          <p:cNvPr id="24" name="Image 15" descr="/home/claude/work/assets/image11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517182" y="25535826"/>
            <a:ext cx="664886" cy="774828"/>
          </a:xfrm>
          <a:prstGeom prst="rect">
            <a:avLst/>
          </a:prstGeom>
        </p:spPr>
      </p:pic>
      <p:pic>
        <p:nvPicPr>
          <p:cNvPr id="25" name="Image 16" descr="/home/claude/work/assets/image10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426750" y="25535826"/>
            <a:ext cx="764995" cy="774828"/>
          </a:xfrm>
          <a:prstGeom prst="rect">
            <a:avLst/>
          </a:prstGeom>
        </p:spPr>
      </p:pic>
      <p:pic>
        <p:nvPicPr>
          <p:cNvPr id="26" name="Image 17" descr="/home/claude/work/assets/shahrou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1436428" y="25535826"/>
            <a:ext cx="509172" cy="774828"/>
          </a:xfrm>
          <a:prstGeom prst="rect">
            <a:avLst/>
          </a:prstGeom>
        </p:spPr>
      </p:pic>
      <p:pic>
        <p:nvPicPr>
          <p:cNvPr id="27" name="Image 18" descr="/home/claude/work/assets/iee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14400" y="25488900"/>
            <a:ext cx="868680" cy="868680"/>
          </a:xfrm>
          <a:prstGeom prst="rect">
            <a:avLst/>
          </a:prstGeom>
        </p:spPr>
      </p:pic>
      <p:pic>
        <p:nvPicPr>
          <p:cNvPr id="28" name="Image 19" descr="/home/claude/work/assets/isc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57400" y="25488900"/>
            <a:ext cx="1435210" cy="868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ticleNumberLabel"/>
          <p:cNvSpPr txBox="1"/>
          <p:nvPr/>
        </p:nvSpPr>
        <p:spPr>
          <a:xfrm>
            <a:off x="17830800" y="5943600"/>
            <a:ext cx="3931920" cy="914400"/>
          </a:xfrm>
          <a:prstGeom prst="roundRect">
            <a:avLst>
              <a:gd name="adj" fmla="val 35000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lIns="1270" tIns="1270" rIns="1270" bIns="1270" rtlCol="0" anchor="ctr"/>
          <a:lstStyle/>
          <a:p>
            <a:pPr marL="0" indent="0" algn="ctr" rtl="1">
              <a:buNone/>
            </a:pPr>
            <a:r>
              <a:rPr lang="fa-IR" alt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شماره مقاله</a:t>
            </a:r>
            <a:endParaRPr lang="fa-I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ticleNumber"/>
          <p:cNvSpPr txBox="1"/>
          <p:nvPr/>
        </p:nvSpPr>
        <p:spPr>
          <a:xfrm>
            <a:off x="17830800" y="7040880"/>
            <a:ext cx="3931920" cy="128016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38100">
            <a:solidFill>
              <a:schemeClr val="accent2"/>
            </a:solidFill>
          </a:ln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fa-IR" altLang="en-US" sz="4400" b="1" dirty="0">
                <a:solidFill>
                  <a:schemeClr val="tx2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۰۰۰</a:t>
            </a:r>
            <a:endParaRPr lang="fa-IR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bstractTag"/>
          <p:cNvSpPr txBox="1"/>
          <p:nvPr/>
        </p:nvSpPr>
        <p:spPr>
          <a:xfrm>
            <a:off x="1097280" y="6309360"/>
            <a:ext cx="3108960" cy="1005840"/>
          </a:xfrm>
          <a:prstGeom prst="roundRect">
            <a:avLst>
              <a:gd name="adj" fmla="val 31818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lIns="1270" tIns="1270" rIns="1270" bIns="1270" rtlCol="0" anchor="ctr"/>
          <a:lstStyle/>
          <a:p>
            <a:pPr marL="0" indent="0" algn="ctr" rtl="1">
              <a:buNone/>
            </a:pPr>
            <a:r>
              <a:rPr lang="fa-IR" altLang="en-US" sz="4000" b="1" dirty="0">
                <a:solidFill>
                  <a:schemeClr val="bg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چکیده</a:t>
            </a:r>
            <a:endParaRPr lang="fa-IR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Authors"/>
          <p:cNvSpPr txBox="1"/>
          <p:nvPr/>
        </p:nvSpPr>
        <p:spPr>
          <a:xfrm>
            <a:off x="4572000" y="5943600"/>
            <a:ext cx="12984480" cy="3566160"/>
          </a:xfrm>
          <a:prstGeom prst="roundRect">
            <a:avLst>
              <a:gd name="adj" fmla="val 15385"/>
            </a:avLst>
          </a:prstGeom>
          <a:solidFill>
            <a:schemeClr val="tx2"/>
          </a:solidFill>
          <a:ln w="38100">
            <a:solidFill>
              <a:schemeClr val="accent2"/>
            </a:solidFill>
          </a:ln>
        </p:spPr>
        <p:txBody>
          <a:bodyPr wrap="square" lIns="2540" tIns="5080" rIns="5080" bIns="2540" rtlCol="0" anchor="ctr"/>
          <a:lstStyle/>
          <a:p>
            <a:pPr marL="0" indent="0" algn="ctr">
              <a:spcAft>
                <a:spcPts val="800"/>
              </a:spcAft>
              <a:buNone/>
            </a:pPr>
            <a:r>
              <a:rPr lang="fa-IR" altLang="en-US" sz="3800" b="1" dirty="0">
                <a:solidFill>
                  <a:schemeClr val="bg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عنوان مقاله (فونت بی‌نازنین، اندازه ۳۲ تا ۴۰، ضخیم)</a:t>
            </a:r>
            <a:endParaRPr lang="fa-I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Aft>
                <a:spcPts val="800"/>
              </a:spcAft>
              <a:buNone/>
            </a:pPr>
            <a:r>
              <a:rPr lang="fa-IR" alt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نویسنده اول¹، نویسنده دوم² (اندازه ۳۲، ضخیم)</a:t>
            </a:r>
            <a:endParaRPr lang="fa-I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Aft>
                <a:spcPts val="800"/>
              </a:spcAft>
              <a:buNone/>
            </a:pPr>
            <a:r>
              <a:rPr lang="fa-IR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۱- عنوان و آدرس نویسنده اول — Email:</a:t>
            </a:r>
            <a:endParaRPr lang="fa-I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Aft>
                <a:spcPts val="800"/>
              </a:spcAft>
              <a:buNone/>
            </a:pPr>
            <a:r>
              <a:rPr lang="fa-IR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۲- عنوان و آدرس نویسنده دوم — Email:</a:t>
            </a:r>
            <a:endParaRPr lang="fa-I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bstract"/>
          <p:cNvSpPr txBox="1"/>
          <p:nvPr/>
        </p:nvSpPr>
        <p:spPr>
          <a:xfrm>
            <a:off x="2560320" y="9829800"/>
            <a:ext cx="17739360" cy="3657600"/>
          </a:xfrm>
          <a:prstGeom prst="roundRect">
            <a:avLst>
              <a:gd name="adj" fmla="val 15000"/>
            </a:avLst>
          </a:prstGeom>
          <a:solidFill>
            <a:schemeClr val="bg1">
              <a:alpha val="94000"/>
            </a:schemeClr>
          </a:solidFill>
          <a:ln w="38100">
            <a:solidFill>
              <a:schemeClr val="accent2"/>
            </a:solidFill>
          </a:ln>
        </p:spPr>
        <p:txBody>
          <a:bodyPr wrap="square" lIns="3810" tIns="5715" rIns="5715" bIns="3810" rtlCol="0" anchor="ctr"/>
          <a:lstStyle/>
          <a:p>
            <a:pPr marL="0" indent="0" algn="just">
              <a:spcAft>
                <a:spcPts val="600"/>
              </a:spcAft>
              <a:buNone/>
            </a:pPr>
            <a:r>
              <a:rPr lang="fa-IR" altLang="en-US" sz="3400" b="1" dirty="0">
                <a:solidFill>
                  <a:schemeClr val="accent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چکیده: </a:t>
            </a:r>
            <a:r>
              <a:rPr lang="fa-IR" altLang="en-US" sz="3400" dirty="0">
                <a:solidFill>
                  <a:schemeClr val="tx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خلاصه‌ی جامع پژوهش در چهار بخش پیشینه، روش تحقیق، یافته‌ها و نتیجه‌گیری با افعال گذشته (فونت بی‌نازنین، اندازه ۴۰)</a:t>
            </a:r>
            <a:endParaRPr lang="fa-IR" sz="3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fa-IR" altLang="en-US" sz="3400" b="1" dirty="0">
                <a:solidFill>
                  <a:schemeClr val="accent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کلیدواژه‌ها: </a:t>
            </a:r>
            <a:r>
              <a:rPr lang="fa-IR" altLang="en-US" sz="3400" dirty="0">
                <a:solidFill>
                  <a:schemeClr val="tx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واژه‌ی اول، واژه‌ی دوم، واژه‌ی سوم</a:t>
            </a:r>
            <a:endParaRPr lang="fa-IR" sz="3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trip_Introduction"/>
          <p:cNvSpPr txBox="1"/>
          <p:nvPr/>
        </p:nvSpPr>
        <p:spPr>
          <a:xfrm>
            <a:off x="20665440" y="13898880"/>
            <a:ext cx="1097280" cy="5760720"/>
          </a:xfrm>
          <a:prstGeom prst="roundRect">
            <a:avLst>
              <a:gd name="adj" fmla="val 29167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vert="vert270" wrap="square" lIns="635" tIns="635" rIns="635" bIns="635" rtlCol="0" anchor="ctr"/>
          <a:lstStyle/>
          <a:p>
            <a:pPr marL="0" indent="0" algn="ctr" rtl="1">
              <a:buNone/>
            </a:pPr>
            <a:r>
              <a:rPr lang="fa-IR" alt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مقدمه</a:t>
            </a:r>
            <a:endParaRPr lang="fa-I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trip_Conclusion"/>
          <p:cNvSpPr txBox="1"/>
          <p:nvPr/>
        </p:nvSpPr>
        <p:spPr>
          <a:xfrm>
            <a:off x="1097280" y="13898880"/>
            <a:ext cx="1097280" cy="5760720"/>
          </a:xfrm>
          <a:prstGeom prst="roundRect">
            <a:avLst>
              <a:gd name="adj" fmla="val 29167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vert="vert270" wrap="square" lIns="635" tIns="635" rIns="635" bIns="635" rtlCol="0" anchor="ctr"/>
          <a:lstStyle/>
          <a:p>
            <a:pPr marL="0" indent="0" algn="ctr" rtl="1">
              <a:buNone/>
            </a:pPr>
            <a:r>
              <a:rPr lang="fa-IR" alt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نتیجه‌گیری</a:t>
            </a:r>
            <a:endParaRPr lang="fa-I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Introduction"/>
          <p:cNvSpPr txBox="1"/>
          <p:nvPr/>
        </p:nvSpPr>
        <p:spPr>
          <a:xfrm>
            <a:off x="11612880" y="13898880"/>
            <a:ext cx="8686800" cy="5760720"/>
          </a:xfrm>
          <a:prstGeom prst="roundRect">
            <a:avLst>
              <a:gd name="adj" fmla="val 9524"/>
            </a:avLst>
          </a:prstGeom>
          <a:solidFill>
            <a:schemeClr val="bg1">
              <a:alpha val="94000"/>
            </a:schemeClr>
          </a:solidFill>
          <a:ln w="38100">
            <a:solidFill>
              <a:schemeClr val="accent2"/>
            </a:solidFill>
          </a:ln>
        </p:spPr>
        <p:txBody>
          <a:bodyPr wrap="square" lIns="3810" tIns="5715" rIns="5715" bIns="3810" rtlCol="0" anchor="ctr"/>
          <a:lstStyle/>
          <a:p>
            <a:pPr marL="0" indent="0" algn="just" rtl="1">
              <a:spcAft>
                <a:spcPts val="600"/>
              </a:spcAft>
              <a:buNone/>
            </a:pPr>
            <a:r>
              <a:rPr lang="fa-IR" altLang="en-US" sz="3400" dirty="0">
                <a:solidFill>
                  <a:schemeClr val="tx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مختصری مستند از کلیات پژوهش شامل معرفی موضوع، اهمیت مقاله، پیشینه و ادبیات تحقیق (فونت بی‌نازنین، اندازه ۲۵ تا ۴۰)</a:t>
            </a:r>
            <a:endParaRPr lang="fa-IR" sz="3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DiscussionConclusion"/>
          <p:cNvSpPr txBox="1"/>
          <p:nvPr/>
        </p:nvSpPr>
        <p:spPr>
          <a:xfrm>
            <a:off x="2560320" y="13898880"/>
            <a:ext cx="8686800" cy="5760720"/>
          </a:xfrm>
          <a:prstGeom prst="roundRect">
            <a:avLst>
              <a:gd name="adj" fmla="val 9524"/>
            </a:avLst>
          </a:prstGeom>
          <a:solidFill>
            <a:schemeClr val="bg1">
              <a:alpha val="94000"/>
            </a:schemeClr>
          </a:solidFill>
          <a:ln w="38100">
            <a:solidFill>
              <a:schemeClr val="accent2"/>
            </a:solidFill>
          </a:ln>
        </p:spPr>
        <p:txBody>
          <a:bodyPr wrap="square" lIns="3810" tIns="5715" rIns="5715" bIns="3810" rtlCol="0" anchor="ctr"/>
          <a:lstStyle/>
          <a:p>
            <a:pPr marL="0" indent="0" algn="just" rtl="1">
              <a:spcAft>
                <a:spcPts val="600"/>
              </a:spcAft>
              <a:buNone/>
            </a:pPr>
            <a:r>
              <a:rPr lang="fa-IR" altLang="en-US" sz="3400" dirty="0">
                <a:solidFill>
                  <a:schemeClr val="tx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بیان یافته‌ها و نوآوری مقاله، روش‌ها و آزمون‌های آماری، مقایسه با پژوهش‌های معتبر پیشین و ارائه‌ی پیشنهادهای کاربردی (فونت بی‌نازنین، اندازه ۲۵ تا ۴۰)</a:t>
            </a:r>
            <a:endParaRPr lang="fa-IR" sz="3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trip_Methods"/>
          <p:cNvSpPr txBox="1"/>
          <p:nvPr/>
        </p:nvSpPr>
        <p:spPr>
          <a:xfrm>
            <a:off x="20665440" y="20025360"/>
            <a:ext cx="1097280" cy="4846320"/>
          </a:xfrm>
          <a:prstGeom prst="roundRect">
            <a:avLst>
              <a:gd name="adj" fmla="val 29167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vert="vert270" wrap="square" lIns="635" tIns="635" rIns="635" bIns="635" rtlCol="0" anchor="ctr"/>
          <a:lstStyle/>
          <a:p>
            <a:pPr marL="0" indent="0" algn="ctr" rtl="1">
              <a:buNone/>
            </a:pPr>
            <a:r>
              <a:rPr lang="fa-IR" alt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مواد و روش</a:t>
            </a:r>
            <a:endParaRPr lang="fa-I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trip_References"/>
          <p:cNvSpPr txBox="1"/>
          <p:nvPr/>
        </p:nvSpPr>
        <p:spPr>
          <a:xfrm>
            <a:off x="1097280" y="20025360"/>
            <a:ext cx="1097280" cy="4846320"/>
          </a:xfrm>
          <a:prstGeom prst="roundRect">
            <a:avLst>
              <a:gd name="adj" fmla="val 29167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vert="vert270" wrap="square" lIns="635" tIns="635" rIns="635" bIns="635" rtlCol="0" anchor="ctr"/>
          <a:lstStyle/>
          <a:p>
            <a:pPr marL="0" indent="0" algn="ctr" rtl="1">
              <a:buNone/>
            </a:pPr>
            <a:r>
              <a:rPr lang="fa-IR" alt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منابع</a:t>
            </a:r>
            <a:endParaRPr lang="fa-IR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MaterialsMethods"/>
          <p:cNvSpPr txBox="1"/>
          <p:nvPr/>
        </p:nvSpPr>
        <p:spPr>
          <a:xfrm>
            <a:off x="11612880" y="20025360"/>
            <a:ext cx="8686800" cy="4846320"/>
          </a:xfrm>
          <a:prstGeom prst="roundRect">
            <a:avLst>
              <a:gd name="adj" fmla="val 11321"/>
            </a:avLst>
          </a:prstGeom>
          <a:solidFill>
            <a:schemeClr val="bg1">
              <a:alpha val="94000"/>
            </a:schemeClr>
          </a:solidFill>
          <a:ln w="38100">
            <a:solidFill>
              <a:schemeClr val="accent2"/>
            </a:solidFill>
          </a:ln>
        </p:spPr>
        <p:txBody>
          <a:bodyPr wrap="square" lIns="3810" tIns="5715" rIns="5715" bIns="3810" rtlCol="0" anchor="ctr"/>
          <a:lstStyle/>
          <a:p>
            <a:pPr marL="0" indent="0" algn="just" rtl="1">
              <a:spcAft>
                <a:spcPts val="600"/>
              </a:spcAft>
              <a:buNone/>
            </a:pPr>
            <a:r>
              <a:rPr lang="fa-IR" altLang="en-US" sz="3400" dirty="0">
                <a:solidFill>
                  <a:schemeClr val="tx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روش‌شناسی علمی پژوهش: ابزار و مقیاس اندازه‌گیری، روش گردآوری داده‌ها و شواهد علمی، پرسش‌نامه، مصاحبه یا آزمون‌ها، متغیرها و شیوه‌ی تحلیل (فونت بی‌نازنین، اندازه ۲۵ تا ۴۰)</a:t>
            </a:r>
            <a:endParaRPr lang="fa-IR" sz="3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ferences"/>
          <p:cNvSpPr txBox="1"/>
          <p:nvPr/>
        </p:nvSpPr>
        <p:spPr>
          <a:xfrm>
            <a:off x="2560320" y="20025360"/>
            <a:ext cx="8686800" cy="4846320"/>
          </a:xfrm>
          <a:prstGeom prst="roundRect">
            <a:avLst>
              <a:gd name="adj" fmla="val 11321"/>
            </a:avLst>
          </a:prstGeom>
          <a:solidFill>
            <a:schemeClr val="bg1">
              <a:alpha val="94000"/>
            </a:schemeClr>
          </a:solidFill>
          <a:ln w="38100">
            <a:solidFill>
              <a:schemeClr val="accent2"/>
            </a:solidFill>
          </a:ln>
        </p:spPr>
        <p:txBody>
          <a:bodyPr wrap="square" lIns="3810" tIns="5715" rIns="5715" bIns="3810" rtlCol="0" anchor="ctr"/>
          <a:lstStyle/>
          <a:p>
            <a:pPr marL="0" indent="0" algn="just">
              <a:spcAft>
                <a:spcPts val="600"/>
              </a:spcAft>
              <a:buNone/>
            </a:pPr>
            <a:r>
              <a:rPr lang="fa-IR" altLang="en-US" sz="3000" b="1" dirty="0">
                <a:solidFill>
                  <a:schemeClr val="tx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منابع و مآخذ (بی‌نازنین، ۱۸ تا ۳۰)</a:t>
            </a:r>
            <a:endParaRPr lang="fa-IR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fa-IR" altLang="en-US" sz="3000" dirty="0">
                <a:solidFill>
                  <a:schemeClr val="tx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[1] نام‌خانوادگی، ن. عنوان مقاله. نام نشریه، ۱۴۰۴.</a:t>
            </a:r>
            <a:endParaRPr lang="fa-IR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fa-IR" altLang="en-US" sz="3000" dirty="0">
                <a:solidFill>
                  <a:schemeClr val="tx1"/>
                </a:solidFill>
                <a:latin typeface="Calibri" panose="020F0502020204030204" pitchFamily="34" charset="0"/>
                <a:ea typeface="B Nazanin" pitchFamily="34" charset="-122"/>
                <a:cs typeface="Calibri" panose="020F0502020204030204" pitchFamily="34" charset="0"/>
              </a:rPr>
              <a:t>[2] نام‌خانوادگی، ن. عنوان مقاله. نام نشریه، ۱۴۰۴.</a:t>
            </a:r>
            <a:endParaRPr lang="fa-IR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ticleNumberLabel"/>
          <p:cNvSpPr txBox="1"/>
          <p:nvPr/>
        </p:nvSpPr>
        <p:spPr>
          <a:xfrm>
            <a:off x="1097280" y="5943600"/>
            <a:ext cx="3931920" cy="914400"/>
          </a:xfrm>
          <a:prstGeom prst="roundRect">
            <a:avLst>
              <a:gd name="adj" fmla="val 35000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lIns="1270" tIns="1270" rIns="1270" bIns="1270" rtlCol="0" anchor="ctr"/>
          <a:lstStyle/>
          <a:p>
            <a:pPr marL="0" indent="0" algn="ctr"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Article number</a:t>
            </a:r>
            <a:endParaRPr lang="en-US" sz="3600" dirty="0"/>
          </a:p>
        </p:txBody>
      </p:sp>
      <p:sp>
        <p:nvSpPr>
          <p:cNvPr id="3" name="ArticleNumber"/>
          <p:cNvSpPr txBox="1"/>
          <p:nvPr/>
        </p:nvSpPr>
        <p:spPr>
          <a:xfrm>
            <a:off x="1097280" y="7040880"/>
            <a:ext cx="3931920" cy="128016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38100">
            <a:solidFill>
              <a:schemeClr val="accent2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en-US" sz="4400" b="1" dirty="0">
                <a:solidFill>
                  <a:schemeClr val="tx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000</a:t>
            </a:r>
            <a:endParaRPr lang="en-US" sz="4400" dirty="0"/>
          </a:p>
        </p:txBody>
      </p:sp>
      <p:sp>
        <p:nvSpPr>
          <p:cNvPr id="4" name="AbstractTag"/>
          <p:cNvSpPr txBox="1"/>
          <p:nvPr/>
        </p:nvSpPr>
        <p:spPr>
          <a:xfrm>
            <a:off x="18653760" y="6309360"/>
            <a:ext cx="3108960" cy="1005840"/>
          </a:xfrm>
          <a:prstGeom prst="roundRect">
            <a:avLst>
              <a:gd name="adj" fmla="val 31818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lIns="1270" tIns="1270" rIns="1270" bIns="1270" rtlCol="0" anchor="ctr"/>
          <a:lstStyle/>
          <a:p>
            <a:pPr marL="0" indent="0" algn="ctr">
              <a:buNone/>
            </a:pPr>
            <a:r>
              <a:rPr lang="en-US" altLang="en-US" sz="4000" b="1" dirty="0">
                <a:solidFill>
                  <a:schemeClr val="bg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Abstract</a:t>
            </a:r>
            <a:endParaRPr lang="en-US" sz="4000" dirty="0"/>
          </a:p>
        </p:txBody>
      </p:sp>
      <p:sp>
        <p:nvSpPr>
          <p:cNvPr id="5" name="TitleAuthors"/>
          <p:cNvSpPr txBox="1"/>
          <p:nvPr/>
        </p:nvSpPr>
        <p:spPr>
          <a:xfrm>
            <a:off x="5394960" y="5943600"/>
            <a:ext cx="12984480" cy="3566160"/>
          </a:xfrm>
          <a:prstGeom prst="roundRect">
            <a:avLst>
              <a:gd name="adj" fmla="val 15385"/>
            </a:avLst>
          </a:prstGeom>
          <a:solidFill>
            <a:schemeClr val="tx2"/>
          </a:solidFill>
          <a:ln w="38100">
            <a:solidFill>
              <a:schemeClr val="accent2"/>
            </a:solidFill>
          </a:ln>
        </p:spPr>
        <p:txBody>
          <a:bodyPr wrap="square" lIns="2540" tIns="5080" rIns="5080" bIns="2540" rtlCol="0" anchor="ctr"/>
          <a:lstStyle/>
          <a:p>
            <a:pPr marL="0" indent="0" algn="ctr">
              <a:spcAft>
                <a:spcPts val="800"/>
              </a:spcAft>
              <a:buNone/>
            </a:pPr>
            <a:r>
              <a:rPr lang="en-US" altLang="en-US" sz="3800" b="1" dirty="0">
                <a:solidFill>
                  <a:schemeClr val="bg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Paper title (Times New Roman, 32–40 pt, bold)</a:t>
            </a:r>
            <a:endParaRPr lang="en-US" sz="3800" dirty="0"/>
          </a:p>
          <a:p>
            <a:pPr marL="0" indent="0" algn="ctr">
              <a:spcAft>
                <a:spcPts val="800"/>
              </a:spcAft>
              <a:buNone/>
            </a:pPr>
            <a:r>
              <a:rPr lang="en-US" altLang="en-US" sz="3200" b="1" dirty="0">
                <a:solidFill>
                  <a:schemeClr val="bg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First Author¹, Second Author² (32 pt, bold)</a:t>
            </a:r>
            <a:endParaRPr lang="en-US" sz="3800" dirty="0"/>
          </a:p>
          <a:p>
            <a:pPr marL="0" indent="0" algn="ctr">
              <a:spcAft>
                <a:spcPts val="800"/>
              </a:spcAft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1- Title and address of first author — Email:</a:t>
            </a:r>
            <a:endParaRPr lang="en-US" sz="3800" dirty="0"/>
          </a:p>
          <a:p>
            <a:pPr marL="0" indent="0" algn="ctr">
              <a:spcAft>
                <a:spcPts val="800"/>
              </a:spcAft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2- Title and address of second author — Email:</a:t>
            </a:r>
            <a:endParaRPr lang="en-US" sz="3800" dirty="0"/>
          </a:p>
        </p:txBody>
      </p:sp>
      <p:sp>
        <p:nvSpPr>
          <p:cNvPr id="6" name="Abstract"/>
          <p:cNvSpPr txBox="1"/>
          <p:nvPr/>
        </p:nvSpPr>
        <p:spPr>
          <a:xfrm>
            <a:off x="2560320" y="9829800"/>
            <a:ext cx="17739360" cy="3657600"/>
          </a:xfrm>
          <a:prstGeom prst="roundRect">
            <a:avLst>
              <a:gd name="adj" fmla="val 15000"/>
            </a:avLst>
          </a:prstGeom>
          <a:solidFill>
            <a:schemeClr val="bg1">
              <a:alpha val="94000"/>
            </a:schemeClr>
          </a:solidFill>
          <a:ln w="38100">
            <a:solidFill>
              <a:schemeClr val="accent2"/>
            </a:solidFill>
          </a:ln>
        </p:spPr>
        <p:txBody>
          <a:bodyPr wrap="square" lIns="3810" tIns="5715" rIns="5715" bIns="3810" rtlCol="0" anchor="ctr"/>
          <a:lstStyle/>
          <a:p>
            <a:pPr marL="0" indent="0" algn="just">
              <a:spcAft>
                <a:spcPts val="600"/>
              </a:spcAft>
              <a:buNone/>
            </a:pPr>
            <a:r>
              <a:rPr lang="en-US" altLang="en-US" sz="3400" b="1" dirty="0">
                <a:solidFill>
                  <a:schemeClr val="accent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Abstract: </a:t>
            </a:r>
            <a:r>
              <a:rPr lang="en-US" altLang="en-US" sz="3400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concise summary covering background, research methodology, findings and conclusions, written in the past tense (Times New Roman, 40 pt).</a:t>
            </a:r>
            <a:endParaRPr lang="en-US" sz="3400" dirty="0"/>
          </a:p>
          <a:p>
            <a:pPr marL="0" indent="0" algn="just">
              <a:spcAft>
                <a:spcPts val="600"/>
              </a:spcAft>
              <a:buNone/>
            </a:pPr>
            <a:r>
              <a:rPr lang="en-US" altLang="en-US" sz="3400" b="1" dirty="0">
                <a:solidFill>
                  <a:schemeClr val="accent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Keywords: </a:t>
            </a:r>
            <a:r>
              <a:rPr lang="en-US" altLang="en-US" sz="3400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keyword one, keyword two, keyword three</a:t>
            </a:r>
            <a:endParaRPr lang="en-US" sz="3400" dirty="0"/>
          </a:p>
        </p:txBody>
      </p:sp>
      <p:sp>
        <p:nvSpPr>
          <p:cNvPr id="7" name="Strip_Introduction"/>
          <p:cNvSpPr txBox="1"/>
          <p:nvPr/>
        </p:nvSpPr>
        <p:spPr>
          <a:xfrm>
            <a:off x="1097280" y="13898880"/>
            <a:ext cx="1097280" cy="5760720"/>
          </a:xfrm>
          <a:prstGeom prst="roundRect">
            <a:avLst>
              <a:gd name="adj" fmla="val 29167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vert="vert270" wrap="square" lIns="635" tIns="635" rIns="635" bIns="635" rtlCol="0" anchor="ctr"/>
          <a:lstStyle/>
          <a:p>
            <a:pPr marL="0" indent="0" algn="ctr"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Introduction</a:t>
            </a:r>
            <a:endParaRPr lang="en-US" sz="3600" dirty="0"/>
          </a:p>
        </p:txBody>
      </p:sp>
      <p:sp>
        <p:nvSpPr>
          <p:cNvPr id="8" name="Strip_Conclusion"/>
          <p:cNvSpPr txBox="1"/>
          <p:nvPr/>
        </p:nvSpPr>
        <p:spPr>
          <a:xfrm>
            <a:off x="20665440" y="13898880"/>
            <a:ext cx="1097280" cy="5760720"/>
          </a:xfrm>
          <a:prstGeom prst="roundRect">
            <a:avLst>
              <a:gd name="adj" fmla="val 29167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vert="vert270" wrap="square" lIns="635" tIns="635" rIns="635" bIns="635" rtlCol="0" anchor="ctr"/>
          <a:lstStyle/>
          <a:p>
            <a:pPr marL="0" indent="0" algn="ctr"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Discussion &amp; Conclusion</a:t>
            </a:r>
            <a:endParaRPr lang="en-US" sz="3600" dirty="0"/>
          </a:p>
        </p:txBody>
      </p:sp>
      <p:sp>
        <p:nvSpPr>
          <p:cNvPr id="9" name="Introduction"/>
          <p:cNvSpPr txBox="1"/>
          <p:nvPr/>
        </p:nvSpPr>
        <p:spPr>
          <a:xfrm>
            <a:off x="2560320" y="13898880"/>
            <a:ext cx="8686800" cy="5760720"/>
          </a:xfrm>
          <a:prstGeom prst="roundRect">
            <a:avLst>
              <a:gd name="adj" fmla="val 9524"/>
            </a:avLst>
          </a:prstGeom>
          <a:solidFill>
            <a:schemeClr val="bg1">
              <a:alpha val="94000"/>
            </a:schemeClr>
          </a:solidFill>
          <a:ln w="38100">
            <a:solidFill>
              <a:schemeClr val="accent2"/>
            </a:solidFill>
          </a:ln>
        </p:spPr>
        <p:txBody>
          <a:bodyPr wrap="square" lIns="3810" tIns="5715" rIns="5715" bIns="3810" rtlCol="0" anchor="ctr"/>
          <a:lstStyle/>
          <a:p>
            <a:pPr marL="0" indent="0" algn="just">
              <a:spcAft>
                <a:spcPts val="600"/>
              </a:spcAft>
              <a:buNone/>
            </a:pPr>
            <a:r>
              <a:rPr lang="en-US" altLang="en-US" sz="3400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brief, documented overview of the research: introduction of the subject, importance of the paper, and related literature (Times New Roman, 25–40 pt).</a:t>
            </a:r>
            <a:endParaRPr lang="en-US" sz="3400" dirty="0"/>
          </a:p>
        </p:txBody>
      </p:sp>
      <p:sp>
        <p:nvSpPr>
          <p:cNvPr id="10" name="DiscussionConclusion"/>
          <p:cNvSpPr txBox="1"/>
          <p:nvPr/>
        </p:nvSpPr>
        <p:spPr>
          <a:xfrm>
            <a:off x="11612880" y="13898880"/>
            <a:ext cx="8686800" cy="5760720"/>
          </a:xfrm>
          <a:prstGeom prst="roundRect">
            <a:avLst>
              <a:gd name="adj" fmla="val 9524"/>
            </a:avLst>
          </a:prstGeom>
          <a:solidFill>
            <a:schemeClr val="bg1">
              <a:alpha val="94000"/>
            </a:schemeClr>
          </a:solidFill>
          <a:ln w="38100">
            <a:solidFill>
              <a:schemeClr val="accent2"/>
            </a:solidFill>
          </a:ln>
        </p:spPr>
        <p:txBody>
          <a:bodyPr wrap="square" lIns="3810" tIns="5715" rIns="5715" bIns="3810" rtlCol="0" anchor="ctr"/>
          <a:lstStyle/>
          <a:p>
            <a:pPr marL="0" indent="0" algn="just">
              <a:spcAft>
                <a:spcPts val="600"/>
              </a:spcAft>
              <a:buNone/>
            </a:pPr>
            <a:r>
              <a:rPr lang="en-US" altLang="en-US" sz="3400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Findings and novelty of the paper, methods and statistical tests, comparison with authoritative prior work, and practical suggestions (Times New Roman, 25–40 pt).</a:t>
            </a:r>
            <a:endParaRPr lang="en-US" sz="3400" dirty="0"/>
          </a:p>
        </p:txBody>
      </p:sp>
      <p:sp>
        <p:nvSpPr>
          <p:cNvPr id="11" name="Strip_Methods"/>
          <p:cNvSpPr txBox="1"/>
          <p:nvPr/>
        </p:nvSpPr>
        <p:spPr>
          <a:xfrm>
            <a:off x="1097280" y="20025360"/>
            <a:ext cx="1097280" cy="4846320"/>
          </a:xfrm>
          <a:prstGeom prst="roundRect">
            <a:avLst>
              <a:gd name="adj" fmla="val 29167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vert="vert270" wrap="square" lIns="635" tIns="635" rIns="635" bIns="635" rtlCol="0" anchor="ctr"/>
          <a:lstStyle/>
          <a:p>
            <a:pPr marL="0" indent="0" algn="ctr"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Materials &amp; Methods</a:t>
            </a:r>
            <a:endParaRPr lang="en-US" sz="3600" dirty="0"/>
          </a:p>
        </p:txBody>
      </p:sp>
      <p:sp>
        <p:nvSpPr>
          <p:cNvPr id="12" name="Strip_References"/>
          <p:cNvSpPr txBox="1"/>
          <p:nvPr/>
        </p:nvSpPr>
        <p:spPr>
          <a:xfrm>
            <a:off x="20665440" y="20025360"/>
            <a:ext cx="1097280" cy="4846320"/>
          </a:xfrm>
          <a:prstGeom prst="roundRect">
            <a:avLst>
              <a:gd name="adj" fmla="val 29167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vert="vert270" wrap="square" lIns="635" tIns="635" rIns="635" bIns="635" rtlCol="0" anchor="ctr"/>
          <a:lstStyle/>
          <a:p>
            <a:pPr marL="0" indent="0" algn="ctr"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References</a:t>
            </a:r>
            <a:endParaRPr lang="en-US" sz="3600" dirty="0"/>
          </a:p>
        </p:txBody>
      </p:sp>
      <p:sp>
        <p:nvSpPr>
          <p:cNvPr id="13" name="MaterialsMethods"/>
          <p:cNvSpPr txBox="1"/>
          <p:nvPr/>
        </p:nvSpPr>
        <p:spPr>
          <a:xfrm>
            <a:off x="2560320" y="20025360"/>
            <a:ext cx="8686800" cy="4846320"/>
          </a:xfrm>
          <a:prstGeom prst="roundRect">
            <a:avLst>
              <a:gd name="adj" fmla="val 11321"/>
            </a:avLst>
          </a:prstGeom>
          <a:solidFill>
            <a:schemeClr val="bg1">
              <a:alpha val="94000"/>
            </a:schemeClr>
          </a:solidFill>
          <a:ln w="38100">
            <a:solidFill>
              <a:schemeClr val="accent2"/>
            </a:solidFill>
          </a:ln>
        </p:spPr>
        <p:txBody>
          <a:bodyPr wrap="square" lIns="3810" tIns="5715" rIns="5715" bIns="3810" rtlCol="0" anchor="ctr"/>
          <a:lstStyle/>
          <a:p>
            <a:pPr marL="0" indent="0" algn="just">
              <a:spcAft>
                <a:spcPts val="600"/>
              </a:spcAft>
              <a:buNone/>
            </a:pPr>
            <a:r>
              <a:rPr lang="en-US" altLang="en-US" sz="3400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Scientific methodology: instruments and measurement scale, data collection and evidence, questionnaires, interviews or tests, variables and analysis method (Times New Roman, 25–40 pt).</a:t>
            </a:r>
            <a:endParaRPr lang="en-US" sz="3400" dirty="0"/>
          </a:p>
        </p:txBody>
      </p:sp>
      <p:sp>
        <p:nvSpPr>
          <p:cNvPr id="14" name="References"/>
          <p:cNvSpPr txBox="1"/>
          <p:nvPr/>
        </p:nvSpPr>
        <p:spPr>
          <a:xfrm>
            <a:off x="11612880" y="20025360"/>
            <a:ext cx="8686800" cy="4846320"/>
          </a:xfrm>
          <a:prstGeom prst="roundRect">
            <a:avLst>
              <a:gd name="adj" fmla="val 11321"/>
            </a:avLst>
          </a:prstGeom>
          <a:solidFill>
            <a:schemeClr val="bg1">
              <a:alpha val="94000"/>
            </a:schemeClr>
          </a:solidFill>
          <a:ln w="38100">
            <a:solidFill>
              <a:schemeClr val="accent2"/>
            </a:solidFill>
          </a:ln>
        </p:spPr>
        <p:txBody>
          <a:bodyPr wrap="square" lIns="3810" tIns="5715" rIns="5715" bIns="3810" rtlCol="0" anchor="ctr"/>
          <a:lstStyle/>
          <a:p>
            <a:pPr marL="0" indent="0" algn="just">
              <a:spcAft>
                <a:spcPts val="600"/>
              </a:spcAft>
              <a:buNone/>
            </a:pPr>
            <a:r>
              <a:rPr lang="en-US" altLang="en-US" sz="3000" b="1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References (Times New Roman, 18–30 pt)</a:t>
            </a:r>
            <a:endParaRPr lang="en-US" sz="3000" dirty="0"/>
          </a:p>
          <a:p>
            <a:pPr marL="0" indent="0" algn="just">
              <a:spcAft>
                <a:spcPts val="600"/>
              </a:spcAft>
              <a:buNone/>
            </a:pPr>
            <a:r>
              <a:rPr lang="en-US" altLang="en-US" sz="3000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[1] Surname, N. Title of paper. Journal Name, 2025.</a:t>
            </a:r>
            <a:endParaRPr lang="en-US" sz="3000" dirty="0"/>
          </a:p>
          <a:p>
            <a:pPr marL="0" indent="0" algn="just">
              <a:spcAft>
                <a:spcPts val="600"/>
              </a:spcAft>
              <a:buNone/>
            </a:pPr>
            <a:r>
              <a:rPr lang="en-US" altLang="en-US" sz="3000" dirty="0">
                <a:solidFill>
                  <a:schemeClr val="tx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[2] Surname, N. Title of paper. Journal Name, 2025.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VIP2026 Poster Green">
  <a:themeElements>
    <a:clrScheme name="MVIP2026 Poster Green">
      <a:dk1>
        <a:srgbClr val="10213F"/>
      </a:dk1>
      <a:lt1>
        <a:srgbClr val="FFFFFF"/>
      </a:lt1>
      <a:dk2>
        <a:srgbClr val="0E5A22"/>
      </a:dk2>
      <a:lt2>
        <a:srgbClr val="EAF8E3"/>
      </a:lt2>
      <a:accent1>
        <a:srgbClr val="0B6DAA"/>
      </a:accent1>
      <a:accent2>
        <a:srgbClr val="43D611"/>
      </a:accent2>
      <a:accent3>
        <a:srgbClr val="FFD43B"/>
      </a:accent3>
      <a:accent4>
        <a:srgbClr val="FF9600"/>
      </a:accent4>
      <a:accent5>
        <a:srgbClr val="17337F"/>
      </a:accent5>
      <a:accent6>
        <a:srgbClr val="E8262B"/>
      </a:accent6>
      <a:hlink>
        <a:srgbClr val="0B6DAA"/>
      </a:hlink>
      <a:folHlink>
        <a:srgbClr val="5B6B8C"/>
      </a:folHlink>
    </a:clrScheme>
    <a:fontScheme name="MVIP2026 Poster Green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443</Words>
  <Application>Microsoft Office PowerPoint</Application>
  <PresentationFormat>Custom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 Nazanin</vt:lpstr>
      <vt:lpstr>Calibri</vt:lpstr>
      <vt:lpstr>Times New Roman</vt:lpstr>
      <vt:lpstr>MVIP2026 Poster Green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MVIP2026 Poster Template</dc:title>
  <dc:subject>PptxGenJS Presentation</dc:subject>
  <dc:creator>MVIP2026</dc:creator>
  <cp:lastModifiedBy>hossein ebrahimpour</cp:lastModifiedBy>
  <cp:revision>2</cp:revision>
  <dcterms:created xsi:type="dcterms:W3CDTF">2026-10-28T04:23:13Z</dcterms:created>
  <dcterms:modified xsi:type="dcterms:W3CDTF">2026-10-28T04:35:34Z</dcterms:modified>
</cp:coreProperties>
</file>