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ersian presentation" id="{84504E35-E52A-674A-444A-F6FE244DD84B}">
          <p14:sldIdLst>
            <p14:sldId id="256"/>
            <p14:sldId id="257"/>
            <p14:sldId id="258"/>
            <p14:sldId id="259"/>
            <p14:sldId id="260"/>
            <p14:sldId id="261"/>
          </p14:sldIdLst>
        </p14:section>
        <p14:section name="English presentation" id="{FA51BF6B-F66E-1993-4919-6160A9F5966C}">
          <p14:sldIdLst>
            <p14:sldId id="262"/>
            <p14:sldId id="263"/>
            <p14:sldId id="264"/>
            <p14:sldId id="265"/>
            <p14:sldId id="266"/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80" d="100"/>
          <a:sy n="80" d="100"/>
        </p:scale>
        <p:origin x="852" y="-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3417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زمان پیشنهادی ارائه: ۱۰ تا ۱۵ دقیقه، تقریباً یک اسلاید در هر دقیقه.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Suggested talk length: 10–15 minutes, roughly one slide per minute.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7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VIP2026-Oral-Title-F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760720" y="411480"/>
            <a:ext cx="5943600" cy="24688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r" rtl="1">
              <a:buNone/>
              <a:defRPr lang="fa-IR" altLang="en-US" sz="4000" b="1" dirty="0">
                <a:solidFill>
                  <a:schemeClr val="accent5"/>
                </a:solidFill>
                <a:latin typeface="B Nazanin" pitchFamily="34" charset="0"/>
                <a:ea typeface="B Nazanin" pitchFamily="34" charset="-122"/>
                <a:cs typeface="B Nazanin" pitchFamily="34" charset="-120"/>
              </a:defRPr>
            </a:lvl1pPr>
          </a:lstStyle>
          <a:p>
            <a:pPr marL="0" indent="0" algn="r">
              <a:buNone/>
            </a:pPr>
            <a:endParaRPr lang="fa-IR" sz="40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822960" y="3246120"/>
            <a:ext cx="10881360" cy="15544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r" rtl="1">
              <a:spcAft>
                <a:spcPts val="800"/>
              </a:spcAft>
              <a:buNone/>
              <a:defRPr lang="fa-IR" altLang="en-US" sz="2600" dirty="0">
                <a:solidFill>
                  <a:schemeClr val="tx1"/>
                </a:solidFill>
                <a:latin typeface="B Nazanin" pitchFamily="34" charset="0"/>
                <a:ea typeface="B Nazanin" pitchFamily="34" charset="-122"/>
                <a:cs typeface="B Nazanin" pitchFamily="34" charset="-120"/>
              </a:defRPr>
            </a:lvl1pPr>
          </a:lstStyle>
          <a:p>
            <a:pPr marL="0" indent="0" algn="r">
              <a:spcAft>
                <a:spcPts val="800"/>
              </a:spcAft>
              <a:buNone/>
            </a:pPr>
            <a:endParaRPr lang="fa-IR" sz="2600" dirty="0"/>
          </a:p>
        </p:txBody>
      </p:sp>
      <p:sp>
        <p:nvSpPr>
          <p:cNvPr id="4" name="Text 0"/>
          <p:cNvSpPr/>
          <p:nvPr/>
        </p:nvSpPr>
        <p:spPr>
          <a:xfrm>
            <a:off x="822960" y="493776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fa-IR" altLang="en-US" sz="2000" b="1" dirty="0">
                <a:solidFill>
                  <a:schemeClr val="tx2"/>
                </a:solidFill>
                <a:latin typeface="B Nazanin" pitchFamily="34" charset="0"/>
                <a:ea typeface="B Nazanin" pitchFamily="34" charset="-122"/>
                <a:cs typeface="B Nazanin" pitchFamily="34" charset="-120"/>
              </a:rPr>
              <a:t>چهاردهمین کنفرانس ملی و چهارمین کنفرانس بین‌المللی بینایی ماشین و پردازش تصویر</a:t>
            </a:r>
            <a:endParaRPr lang="fa-IR" sz="2000" dirty="0"/>
          </a:p>
        </p:txBody>
      </p:sp>
      <p:pic>
        <p:nvPicPr>
          <p:cNvPr id="5" name="Image 0" descr="/home/claude/work/assets/image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828344"/>
            <a:ext cx="413392" cy="413392"/>
          </a:xfrm>
          <a:prstGeom prst="rect">
            <a:avLst/>
          </a:prstGeom>
        </p:spPr>
      </p:pic>
      <p:pic>
        <p:nvPicPr>
          <p:cNvPr id="6" name="Image 1" descr="/home/claude/work/assets/ai_societ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6050" y="5828344"/>
            <a:ext cx="1206450" cy="413392"/>
          </a:xfrm>
          <a:prstGeom prst="rect">
            <a:avLst/>
          </a:prstGeom>
        </p:spPr>
      </p:pic>
      <p:pic>
        <p:nvPicPr>
          <p:cNvPr id="7" name="Image 2" descr="/home/claude/work/assets/image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6518" y="5828344"/>
            <a:ext cx="521926" cy="413392"/>
          </a:xfrm>
          <a:prstGeom prst="rect">
            <a:avLst/>
          </a:prstGeom>
        </p:spPr>
      </p:pic>
      <p:pic>
        <p:nvPicPr>
          <p:cNvPr id="8" name="Image 3" descr="/home/claude/work/assets/image7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2462" y="5828344"/>
            <a:ext cx="474842" cy="413392"/>
          </a:xfrm>
          <a:prstGeom prst="rect">
            <a:avLst/>
          </a:prstGeom>
        </p:spPr>
      </p:pic>
      <p:pic>
        <p:nvPicPr>
          <p:cNvPr id="9" name="Image 4" descr="/home/claude/work/assets/image1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61322" y="5828344"/>
            <a:ext cx="1031049" cy="413392"/>
          </a:xfrm>
          <a:prstGeom prst="rect">
            <a:avLst/>
          </a:prstGeom>
        </p:spPr>
      </p:pic>
      <p:pic>
        <p:nvPicPr>
          <p:cNvPr id="10" name="Image 5" descr="/home/claude/work/assets/image14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6388" y="5828344"/>
            <a:ext cx="1069118" cy="413392"/>
          </a:xfrm>
          <a:prstGeom prst="rect">
            <a:avLst/>
          </a:prstGeom>
        </p:spPr>
      </p:pic>
      <p:pic>
        <p:nvPicPr>
          <p:cNvPr id="11" name="Image 6" descr="/home/claude/work/assets/image3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09524" y="5828344"/>
            <a:ext cx="645925" cy="413392"/>
          </a:xfrm>
          <a:prstGeom prst="rect">
            <a:avLst/>
          </a:prstGeom>
        </p:spPr>
      </p:pic>
      <p:pic>
        <p:nvPicPr>
          <p:cNvPr id="12" name="Image 7" descr="/home/claude/work/assets/image5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79467" y="5828344"/>
            <a:ext cx="491602" cy="413392"/>
          </a:xfrm>
          <a:prstGeom prst="rect">
            <a:avLst/>
          </a:prstGeom>
        </p:spPr>
      </p:pic>
      <p:pic>
        <p:nvPicPr>
          <p:cNvPr id="13" name="Image 8" descr="/home/claude/work/assets/image9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95086" y="5828344"/>
            <a:ext cx="209926" cy="413392"/>
          </a:xfrm>
          <a:prstGeom prst="rect">
            <a:avLst/>
          </a:prstGeom>
        </p:spPr>
      </p:pic>
      <p:pic>
        <p:nvPicPr>
          <p:cNvPr id="14" name="Image 9" descr="/home/claude/work/assets/image16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9030" y="5828344"/>
            <a:ext cx="353680" cy="413392"/>
          </a:xfrm>
          <a:prstGeom prst="rect">
            <a:avLst/>
          </a:prstGeom>
        </p:spPr>
      </p:pic>
      <p:pic>
        <p:nvPicPr>
          <p:cNvPr id="15" name="Image 10" descr="/home/claude/work/assets/image12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06727" y="5828344"/>
            <a:ext cx="402939" cy="413392"/>
          </a:xfrm>
          <a:prstGeom prst="rect">
            <a:avLst/>
          </a:prstGeom>
        </p:spPr>
      </p:pic>
      <p:pic>
        <p:nvPicPr>
          <p:cNvPr id="16" name="Image 11" descr="/home/claude/work/assets/image11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733684" y="5828344"/>
            <a:ext cx="354735" cy="413392"/>
          </a:xfrm>
          <a:prstGeom prst="rect">
            <a:avLst/>
          </a:prstGeom>
        </p:spPr>
      </p:pic>
      <p:pic>
        <p:nvPicPr>
          <p:cNvPr id="17" name="Image 12" descr="/home/claude/work/assets/image10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212437" y="5828344"/>
            <a:ext cx="408146" cy="413392"/>
          </a:xfrm>
          <a:prstGeom prst="rect">
            <a:avLst/>
          </a:prstGeom>
        </p:spPr>
      </p:pic>
      <p:pic>
        <p:nvPicPr>
          <p:cNvPr id="18" name="Image 13" descr="/home/claude/work/assets/shahrou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744600" y="5828344"/>
            <a:ext cx="271658" cy="413392"/>
          </a:xfrm>
          <a:prstGeom prst="rect">
            <a:avLst/>
          </a:prstGeom>
        </p:spPr>
      </p:pic>
      <p:pic>
        <p:nvPicPr>
          <p:cNvPr id="19" name="Image 14" descr="/home/claude/work/assets/isc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290578" y="5806440"/>
            <a:ext cx="755374" cy="457200"/>
          </a:xfrm>
          <a:prstGeom prst="rect">
            <a:avLst/>
          </a:prstGeom>
        </p:spPr>
      </p:pic>
      <p:pic>
        <p:nvPicPr>
          <p:cNvPr id="20" name="Image 15" descr="/home/claude/work/assets/ieee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1183112" y="5806440"/>
            <a:ext cx="457200" cy="457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VIP2026-Oral-Content-F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2468880" y="274320"/>
            <a:ext cx="9144000" cy="9601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r" rtl="1">
              <a:buNone/>
              <a:defRPr lang="fa-IR" altLang="en-US" sz="3800" b="1" dirty="0">
                <a:solidFill>
                  <a:schemeClr val="accent5"/>
                </a:solidFill>
                <a:latin typeface="B Nazanin" pitchFamily="34" charset="0"/>
                <a:ea typeface="B Nazanin" pitchFamily="34" charset="-122"/>
                <a:cs typeface="B Nazanin" pitchFamily="34" charset="-120"/>
              </a:defRPr>
            </a:lvl1pPr>
          </a:lstStyle>
          <a:p>
            <a:pPr marL="0" indent="0" algn="r">
              <a:buNone/>
            </a:pPr>
            <a:endParaRPr lang="fa-IR" sz="38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731520" y="1508760"/>
            <a:ext cx="10698480" cy="46634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r" rtl="1">
              <a:spcAft>
                <a:spcPts val="1000"/>
              </a:spcAft>
              <a:buNone/>
              <a:defRPr lang="fa-IR" altLang="en-US" sz="2800" dirty="0">
                <a:solidFill>
                  <a:schemeClr val="tx1"/>
                </a:solidFill>
                <a:latin typeface="B Nazanin" pitchFamily="34" charset="0"/>
                <a:ea typeface="B Nazanin" pitchFamily="34" charset="-122"/>
                <a:cs typeface="B Nazanin" pitchFamily="34" charset="-120"/>
              </a:defRPr>
            </a:lvl1pPr>
          </a:lstStyle>
          <a:p>
            <a:pPr marL="0" indent="0" algn="r">
              <a:spcAft>
                <a:spcPts val="1000"/>
              </a:spcAft>
              <a:buNone/>
            </a:pPr>
            <a:endParaRPr lang="fa-IR" sz="2800" dirty="0"/>
          </a:p>
        </p:txBody>
      </p:sp>
      <p:sp>
        <p:nvSpPr>
          <p:cNvPr id="4" name="Text 0"/>
          <p:cNvSpPr/>
          <p:nvPr/>
        </p:nvSpPr>
        <p:spPr>
          <a:xfrm>
            <a:off x="7498080" y="6382512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fa-IR" altLang="en-US" sz="1200" b="1" dirty="0">
                <a:solidFill>
                  <a:schemeClr val="tx2"/>
                </a:solidFill>
                <a:latin typeface="B Nazanin" pitchFamily="34" charset="0"/>
                <a:ea typeface="B Nazanin" pitchFamily="34" charset="-122"/>
                <a:cs typeface="B Nazanin" pitchFamily="34" charset="-120"/>
              </a:rPr>
              <a:t>MVIP 2026  |  دانشگاه کاشان</a:t>
            </a:r>
            <a:endParaRPr lang="fa-IR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382512"/>
            <a:ext cx="64008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VIP2026-Oral-Figure-F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2468880" y="274320"/>
            <a:ext cx="9144000" cy="9601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r" rtl="1">
              <a:buNone/>
              <a:defRPr lang="fa-IR" altLang="en-US" sz="3800" b="1" dirty="0">
                <a:solidFill>
                  <a:schemeClr val="accent5"/>
                </a:solidFill>
                <a:latin typeface="B Nazanin" pitchFamily="34" charset="0"/>
                <a:ea typeface="B Nazanin" pitchFamily="34" charset="-122"/>
                <a:cs typeface="B Nazanin" pitchFamily="34" charset="-120"/>
              </a:defRPr>
            </a:lvl1pPr>
          </a:lstStyle>
          <a:p>
            <a:pPr marL="0" indent="0" algn="r">
              <a:buNone/>
            </a:pPr>
            <a:endParaRPr lang="fa-IR" sz="38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6492240" y="1508760"/>
            <a:ext cx="4937760" cy="46634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r" rtl="1">
              <a:spcAft>
                <a:spcPts val="1000"/>
              </a:spcAft>
              <a:buNone/>
              <a:defRPr lang="fa-IR" altLang="en-US" sz="2600" dirty="0">
                <a:solidFill>
                  <a:schemeClr val="tx1"/>
                </a:solidFill>
                <a:latin typeface="B Nazanin" pitchFamily="34" charset="0"/>
                <a:ea typeface="B Nazanin" pitchFamily="34" charset="-122"/>
                <a:cs typeface="B Nazanin" pitchFamily="34" charset="-120"/>
              </a:defRPr>
            </a:lvl1pPr>
          </a:lstStyle>
          <a:p>
            <a:pPr marL="0" indent="0" algn="r">
              <a:spcAft>
                <a:spcPts val="1000"/>
              </a:spcAft>
              <a:buNone/>
            </a:pPr>
            <a:endParaRPr lang="fa-IR" sz="2600" dirty="0"/>
          </a:p>
        </p:txBody>
      </p:sp>
      <p:sp>
        <p:nvSpPr>
          <p:cNvPr id="4" name="Shape 0"/>
          <p:cNvSpPr/>
          <p:nvPr/>
        </p:nvSpPr>
        <p:spPr>
          <a:xfrm>
            <a:off x="731520" y="1554480"/>
            <a:ext cx="5303520" cy="4572000"/>
          </a:xfrm>
          <a:prstGeom prst="rect">
            <a:avLst/>
          </a:prstGeom>
          <a:solidFill>
            <a:schemeClr val="bg1"/>
          </a:solidFill>
          <a:ln w="31750">
            <a:solidFill>
              <a:schemeClr val="accent2"/>
            </a:solidFill>
            <a:prstDash val="dash"/>
          </a:ln>
        </p:spPr>
      </p:sp>
      <p:sp>
        <p:nvSpPr>
          <p:cNvPr id="5" name="Text 1"/>
          <p:cNvSpPr/>
          <p:nvPr/>
        </p:nvSpPr>
        <p:spPr>
          <a:xfrm>
            <a:off x="731520" y="3566160"/>
            <a:ext cx="5303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fa-IR" altLang="en-US" sz="1800" dirty="0">
                <a:solidFill>
                  <a:schemeClr val="accent5"/>
                </a:solidFill>
                <a:latin typeface="B Nazanin" pitchFamily="34" charset="0"/>
                <a:ea typeface="B Nazanin" pitchFamily="34" charset="-122"/>
                <a:cs typeface="B Nazanin" pitchFamily="34" charset="-120"/>
              </a:rPr>
              <a:t>جای شکل، نمودار یا جدول</a:t>
            </a:r>
            <a:endParaRPr lang="fa-IR" sz="1800" dirty="0"/>
          </a:p>
        </p:txBody>
      </p:sp>
      <p:sp>
        <p:nvSpPr>
          <p:cNvPr id="6" name="Text 2"/>
          <p:cNvSpPr/>
          <p:nvPr/>
        </p:nvSpPr>
        <p:spPr>
          <a:xfrm>
            <a:off x="7498080" y="6382512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fa-IR" altLang="en-US" sz="1200" b="1" dirty="0">
                <a:solidFill>
                  <a:schemeClr val="tx2"/>
                </a:solidFill>
                <a:latin typeface="B Nazanin" pitchFamily="34" charset="0"/>
                <a:ea typeface="B Nazanin" pitchFamily="34" charset="-122"/>
                <a:cs typeface="B Nazanin" pitchFamily="34" charset="-120"/>
              </a:rPr>
              <a:t>MVIP 2026  |  دانشگاه کاشان</a:t>
            </a:r>
            <a:endParaRPr lang="fa-IR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382512"/>
            <a:ext cx="64008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VIP2026-Oral-Closing-F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assets/kashan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4434840"/>
            <a:ext cx="1828800" cy="1591056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760720" y="1005840"/>
            <a:ext cx="594360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r" rtl="1">
              <a:buNone/>
              <a:defRPr lang="fa-IR" altLang="en-US" sz="4600" b="1" dirty="0">
                <a:solidFill>
                  <a:schemeClr val="accent3"/>
                </a:solidFill>
                <a:latin typeface="B Nazanin" pitchFamily="34" charset="0"/>
                <a:ea typeface="B Nazanin" pitchFamily="34" charset="-122"/>
                <a:cs typeface="B Nazanin" pitchFamily="34" charset="-120"/>
              </a:defRPr>
            </a:lvl1pPr>
          </a:lstStyle>
          <a:p>
            <a:pPr marL="0" indent="0" algn="r">
              <a:buNone/>
            </a:pPr>
            <a:endParaRPr lang="fa-IR" sz="46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760720" y="2743200"/>
            <a:ext cx="5943600" cy="2926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r" rtl="1">
              <a:spcAft>
                <a:spcPts val="1000"/>
              </a:spcAft>
              <a:buNone/>
              <a:defRPr lang="fa-IR" altLang="en-US" sz="2600" dirty="0">
                <a:solidFill>
                  <a:schemeClr val="bg1"/>
                </a:solidFill>
                <a:latin typeface="B Nazanin" pitchFamily="34" charset="0"/>
                <a:ea typeface="B Nazanin" pitchFamily="34" charset="-122"/>
                <a:cs typeface="B Nazanin" pitchFamily="34" charset="-120"/>
              </a:defRPr>
            </a:lvl1pPr>
          </a:lstStyle>
          <a:p>
            <a:pPr marL="0" indent="0" algn="r">
              <a:spcAft>
                <a:spcPts val="1000"/>
              </a:spcAft>
              <a:buNone/>
            </a:pPr>
            <a:endParaRPr lang="fa-IR" sz="260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VIP2026-Oral-Title-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760720" y="411480"/>
            <a:ext cx="5943600" cy="24688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600" b="1" dirty="0">
                <a:solidFill>
                  <a:schemeClr val="accent5"/>
                </a:solidFill>
              </a:defRPr>
            </a:lvl1pPr>
          </a:lstStyle>
          <a:p>
            <a:pPr marL="0" indent="0" algn="l">
              <a:buNone/>
            </a:pPr>
            <a:endParaRPr lang="en-US" sz="36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822960" y="3246120"/>
            <a:ext cx="10881360" cy="15544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spcAft>
                <a:spcPts val="800"/>
              </a:spcAft>
              <a:buNone/>
              <a:defRPr lang="en-US" sz="2400" dirty="0">
                <a:solidFill>
                  <a:schemeClr val="tx1"/>
                </a:solidFill>
              </a:defRPr>
            </a:lvl1pPr>
          </a:lstStyle>
          <a:p>
            <a:pPr marL="0" indent="0" algn="l">
              <a:spcAft>
                <a:spcPts val="800"/>
              </a:spcAft>
              <a:buNone/>
            </a:pPr>
            <a:endParaRPr lang="en-US" sz="2400" dirty="0"/>
          </a:p>
        </p:txBody>
      </p:sp>
      <p:sp>
        <p:nvSpPr>
          <p:cNvPr id="4" name="Text 0"/>
          <p:cNvSpPr/>
          <p:nvPr/>
        </p:nvSpPr>
        <p:spPr>
          <a:xfrm>
            <a:off x="822960" y="493776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chemeClr val="tx2"/>
                </a:solidFill>
              </a:rPr>
              <a:t>14th National &amp; 4th International Conference on Machine Vision and Image Processing</a:t>
            </a:r>
            <a:endParaRPr lang="en-US" sz="2000" dirty="0"/>
          </a:p>
        </p:txBody>
      </p:sp>
      <p:pic>
        <p:nvPicPr>
          <p:cNvPr id="5" name="Image 0" descr="/home/claude/work/assets/image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2694" y="5828344"/>
            <a:ext cx="413392" cy="413392"/>
          </a:xfrm>
          <a:prstGeom prst="rect">
            <a:avLst/>
          </a:prstGeom>
        </p:spPr>
      </p:pic>
      <p:pic>
        <p:nvPicPr>
          <p:cNvPr id="6" name="Image 1" descr="/home/claude/work/assets/ai_societ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0104" y="5828344"/>
            <a:ext cx="1206450" cy="413392"/>
          </a:xfrm>
          <a:prstGeom prst="rect">
            <a:avLst/>
          </a:prstGeom>
        </p:spPr>
      </p:pic>
      <p:pic>
        <p:nvPicPr>
          <p:cNvPr id="7" name="Image 2" descr="/home/claude/work/assets/image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0572" y="5828344"/>
            <a:ext cx="521926" cy="413392"/>
          </a:xfrm>
          <a:prstGeom prst="rect">
            <a:avLst/>
          </a:prstGeom>
        </p:spPr>
      </p:pic>
      <p:pic>
        <p:nvPicPr>
          <p:cNvPr id="8" name="Image 3" descr="/home/claude/work/assets/image7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6516" y="5828344"/>
            <a:ext cx="474842" cy="413392"/>
          </a:xfrm>
          <a:prstGeom prst="rect">
            <a:avLst/>
          </a:prstGeom>
        </p:spPr>
      </p:pic>
      <p:pic>
        <p:nvPicPr>
          <p:cNvPr id="9" name="Image 4" descr="/home/claude/work/assets/image1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5376" y="5828344"/>
            <a:ext cx="1031049" cy="413392"/>
          </a:xfrm>
          <a:prstGeom prst="rect">
            <a:avLst/>
          </a:prstGeom>
        </p:spPr>
      </p:pic>
      <p:pic>
        <p:nvPicPr>
          <p:cNvPr id="10" name="Image 5" descr="/home/claude/work/assets/image14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0442" y="5828344"/>
            <a:ext cx="1069118" cy="413392"/>
          </a:xfrm>
          <a:prstGeom prst="rect">
            <a:avLst/>
          </a:prstGeom>
        </p:spPr>
      </p:pic>
      <p:pic>
        <p:nvPicPr>
          <p:cNvPr id="11" name="Image 6" descr="/home/claude/work/assets/image3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33578" y="5828344"/>
            <a:ext cx="645925" cy="413392"/>
          </a:xfrm>
          <a:prstGeom prst="rect">
            <a:avLst/>
          </a:prstGeom>
        </p:spPr>
      </p:pic>
      <p:pic>
        <p:nvPicPr>
          <p:cNvPr id="12" name="Image 7" descr="/home/claude/work/assets/image5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03521" y="5828344"/>
            <a:ext cx="491602" cy="413392"/>
          </a:xfrm>
          <a:prstGeom prst="rect">
            <a:avLst/>
          </a:prstGeom>
        </p:spPr>
      </p:pic>
      <p:pic>
        <p:nvPicPr>
          <p:cNvPr id="13" name="Image 8" descr="/home/claude/work/assets/image9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19140" y="5828344"/>
            <a:ext cx="209926" cy="413392"/>
          </a:xfrm>
          <a:prstGeom prst="rect">
            <a:avLst/>
          </a:prstGeom>
        </p:spPr>
      </p:pic>
      <p:pic>
        <p:nvPicPr>
          <p:cNvPr id="14" name="Image 9" descr="/home/claude/work/assets/image16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53083" y="5828344"/>
            <a:ext cx="353680" cy="413392"/>
          </a:xfrm>
          <a:prstGeom prst="rect">
            <a:avLst/>
          </a:prstGeom>
        </p:spPr>
      </p:pic>
      <p:pic>
        <p:nvPicPr>
          <p:cNvPr id="15" name="Image 10" descr="/home/claude/work/assets/image12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830781" y="5828344"/>
            <a:ext cx="402939" cy="413392"/>
          </a:xfrm>
          <a:prstGeom prst="rect">
            <a:avLst/>
          </a:prstGeom>
        </p:spPr>
      </p:pic>
      <p:pic>
        <p:nvPicPr>
          <p:cNvPr id="16" name="Image 11" descr="/home/claude/work/assets/image11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357738" y="5828344"/>
            <a:ext cx="354735" cy="413392"/>
          </a:xfrm>
          <a:prstGeom prst="rect">
            <a:avLst/>
          </a:prstGeom>
        </p:spPr>
      </p:pic>
      <p:pic>
        <p:nvPicPr>
          <p:cNvPr id="17" name="Image 12" descr="/home/claude/work/assets/image10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836490" y="5828344"/>
            <a:ext cx="408146" cy="413392"/>
          </a:xfrm>
          <a:prstGeom prst="rect">
            <a:avLst/>
          </a:prstGeom>
        </p:spPr>
      </p:pic>
      <p:pic>
        <p:nvPicPr>
          <p:cNvPr id="18" name="Image 13" descr="/home/claude/work/assets/shahrou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368654" y="5828344"/>
            <a:ext cx="271658" cy="413392"/>
          </a:xfrm>
          <a:prstGeom prst="rect">
            <a:avLst/>
          </a:prstGeom>
        </p:spPr>
      </p:pic>
      <p:pic>
        <p:nvPicPr>
          <p:cNvPr id="19" name="Image 14" descr="/home/claude/work/assets/ieee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48640" y="5806440"/>
            <a:ext cx="457200" cy="457200"/>
          </a:xfrm>
          <a:prstGeom prst="rect">
            <a:avLst/>
          </a:prstGeom>
        </p:spPr>
      </p:pic>
      <p:pic>
        <p:nvPicPr>
          <p:cNvPr id="20" name="Image 15" descr="/home/claude/work/assets/isc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143000" y="5806440"/>
            <a:ext cx="755374" cy="457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VIP2026-Oral-Content-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274320"/>
            <a:ext cx="9144000" cy="9601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400" b="1" dirty="0">
                <a:solidFill>
                  <a:schemeClr val="accent5"/>
                </a:solidFill>
              </a:defRPr>
            </a:lvl1pPr>
          </a:lstStyle>
          <a:p>
            <a:pPr marL="0" indent="0" algn="l">
              <a:buNone/>
            </a:pPr>
            <a:endParaRPr lang="en-US" sz="34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731520" y="1508760"/>
            <a:ext cx="10698480" cy="46634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spcAft>
                <a:spcPts val="1000"/>
              </a:spcAft>
              <a:buNone/>
              <a:defRPr lang="en-US" sz="2600" dirty="0">
                <a:solidFill>
                  <a:schemeClr val="tx1"/>
                </a:solidFill>
              </a:defRPr>
            </a:lvl1pPr>
          </a:lstStyle>
          <a:p>
            <a:pPr marL="0" indent="0" algn="l">
              <a:spcAft>
                <a:spcPts val="1000"/>
              </a:spcAft>
              <a:buNone/>
            </a:pPr>
            <a:endParaRPr lang="en-US" sz="2600" dirty="0"/>
          </a:p>
        </p:txBody>
      </p:sp>
      <p:sp>
        <p:nvSpPr>
          <p:cNvPr id="4" name="Text 0"/>
          <p:cNvSpPr/>
          <p:nvPr/>
        </p:nvSpPr>
        <p:spPr>
          <a:xfrm>
            <a:off x="548640" y="6382512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chemeClr val="tx2"/>
                </a:solidFill>
              </a:rPr>
              <a:t>MVIP 2026  |  University of Kashan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382512"/>
            <a:ext cx="64008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VIP2026-Oral-Figure-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274320"/>
            <a:ext cx="9144000" cy="9601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400" b="1" dirty="0">
                <a:solidFill>
                  <a:schemeClr val="accent5"/>
                </a:solidFill>
              </a:defRPr>
            </a:lvl1pPr>
          </a:lstStyle>
          <a:p>
            <a:pPr marL="0" indent="0" algn="l">
              <a:buNone/>
            </a:pPr>
            <a:endParaRPr lang="en-US" sz="34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731520" y="1508760"/>
            <a:ext cx="4937760" cy="46634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spcAft>
                <a:spcPts val="1000"/>
              </a:spcAft>
              <a:buNone/>
              <a:defRPr lang="en-US" sz="2400" dirty="0">
                <a:solidFill>
                  <a:schemeClr val="tx1"/>
                </a:solidFill>
              </a:defRPr>
            </a:lvl1pPr>
          </a:lstStyle>
          <a:p>
            <a:pPr marL="0" indent="0" algn="l">
              <a:spcAft>
                <a:spcPts val="1000"/>
              </a:spcAft>
              <a:buNone/>
            </a:pPr>
            <a:endParaRPr lang="en-US" sz="2400" dirty="0"/>
          </a:p>
        </p:txBody>
      </p:sp>
      <p:sp>
        <p:nvSpPr>
          <p:cNvPr id="4" name="Shape 0"/>
          <p:cNvSpPr/>
          <p:nvPr/>
        </p:nvSpPr>
        <p:spPr>
          <a:xfrm>
            <a:off x="6126480" y="1554480"/>
            <a:ext cx="5303520" cy="4572000"/>
          </a:xfrm>
          <a:prstGeom prst="rect">
            <a:avLst/>
          </a:prstGeom>
          <a:solidFill>
            <a:schemeClr val="bg1"/>
          </a:solidFill>
          <a:ln w="31750">
            <a:solidFill>
              <a:schemeClr val="accent2"/>
            </a:solidFill>
            <a:prstDash val="dash"/>
          </a:ln>
        </p:spPr>
      </p:sp>
      <p:sp>
        <p:nvSpPr>
          <p:cNvPr id="5" name="Text 1"/>
          <p:cNvSpPr/>
          <p:nvPr/>
        </p:nvSpPr>
        <p:spPr>
          <a:xfrm>
            <a:off x="6126480" y="3566160"/>
            <a:ext cx="5303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chemeClr val="accent5"/>
                </a:solidFill>
              </a:rPr>
              <a:t>Place figure, chart or table here</a:t>
            </a:r>
            <a:endParaRPr lang="en-US" sz="1800" dirty="0"/>
          </a:p>
        </p:txBody>
      </p:sp>
      <p:sp>
        <p:nvSpPr>
          <p:cNvPr id="6" name="Text 2"/>
          <p:cNvSpPr/>
          <p:nvPr/>
        </p:nvSpPr>
        <p:spPr>
          <a:xfrm>
            <a:off x="548640" y="6382512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chemeClr val="tx2"/>
                </a:solidFill>
              </a:rPr>
              <a:t>MVIP 2026  |  University of Kashan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382512"/>
            <a:ext cx="64008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VIP2026-Oral-Closing-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assets/kashan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4434840"/>
            <a:ext cx="1828800" cy="1591056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760720" y="1005840"/>
            <a:ext cx="594360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5400" b="1" dirty="0">
                <a:solidFill>
                  <a:schemeClr val="accent3"/>
                </a:solidFill>
              </a:defRPr>
            </a:lvl1pPr>
          </a:lstStyle>
          <a:p>
            <a:pPr marL="0" indent="0" algn="l">
              <a:buNone/>
            </a:pPr>
            <a:endParaRPr lang="en-US" sz="54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760720" y="2743200"/>
            <a:ext cx="5943600" cy="2926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spcAft>
                <a:spcPts val="1000"/>
              </a:spcAft>
              <a:buNone/>
              <a:defRPr lang="en-US" sz="2200" dirty="0">
                <a:solidFill>
                  <a:schemeClr val="bg1"/>
                </a:solidFill>
              </a:defRPr>
            </a:lvl1pPr>
          </a:lstStyle>
          <a:p>
            <a:pPr marL="0" indent="0" algn="l">
              <a:spcAft>
                <a:spcPts val="1000"/>
              </a:spcAft>
              <a:buNone/>
            </a:pPr>
            <a:endParaRPr lang="en-US" sz="22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382512"/>
            <a:ext cx="64008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760720" y="411480"/>
            <a:ext cx="5943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fa-IR" altLang="en-US" sz="4000" b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عنوان مقاله در این‌جا نوشته می‌شود</a:t>
            </a:r>
            <a:endParaRPr lang="fa-IR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822960" y="3246120"/>
            <a:ext cx="108813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spcAft>
                <a:spcPts val="800"/>
              </a:spcAft>
              <a:buNone/>
            </a:pPr>
            <a:r>
              <a:rPr lang="fa-IR" altLang="en-US" sz="2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نام ارائه‌دهنده¹، نویسنده دوم²</a:t>
            </a:r>
            <a:endParaRPr lang="fa-IR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Aft>
                <a:spcPts val="800"/>
              </a:spcAft>
              <a:buNone/>
            </a:pPr>
            <a:r>
              <a:rPr lang="fa-IR" alt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¹ دانشگاه یا مؤسسه‌ی ارائه‌دهنده   ² دانشگاه یا مؤسسه‌ی نویسنده دوم</a:t>
            </a:r>
            <a:endParaRPr lang="fa-IR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Aft>
                <a:spcPts val="800"/>
              </a:spcAft>
              <a:buNone/>
            </a:pPr>
            <a:r>
              <a:rPr lang="fa-IR" alt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شماره مقاله: ۰۰۰   |   ایمیل: name@example.ir</a:t>
            </a:r>
            <a:endParaRPr lang="fa-IR" sz="2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2468880" y="274320"/>
            <a:ext cx="91440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fa-IR" altLang="en-US" sz="3800" b="1" dirty="0">
                <a:solidFill>
                  <a:schemeClr val="accent5"/>
                </a:solidFill>
                <a:latin typeface="B Nazanin" pitchFamily="34" charset="0"/>
                <a:ea typeface="B Nazanin" pitchFamily="34" charset="-122"/>
                <a:cs typeface="B Nazanin" pitchFamily="34" charset="-120"/>
              </a:rPr>
              <a:t>ساختار ارائه</a:t>
            </a:r>
            <a:endParaRPr lang="fa-IR" sz="38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731520" y="1508760"/>
            <a:ext cx="1069848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r">
              <a:spcAft>
                <a:spcPts val="1000"/>
              </a:spcAft>
              <a:buSzPct val="100000"/>
              <a:buChar char="•"/>
            </a:pPr>
            <a:r>
              <a:rPr lang="fa-IR" altLang="en-US" sz="2800" dirty="0">
                <a:solidFill>
                  <a:schemeClr val="tx1"/>
                </a:solidFill>
                <a:latin typeface="B Nazanin" pitchFamily="34" charset="0"/>
                <a:ea typeface="B Nazanin" pitchFamily="34" charset="-122"/>
                <a:cs typeface="B Nazanin" pitchFamily="34" charset="-120"/>
              </a:rPr>
              <a:t>مقدمه و بیان مسئله</a:t>
            </a:r>
            <a:endParaRPr lang="fa-IR" sz="2800" dirty="0"/>
          </a:p>
          <a:p>
            <a:pPr marL="342900" indent="-342900" algn="r">
              <a:spcAft>
                <a:spcPts val="1000"/>
              </a:spcAft>
              <a:buSzPct val="100000"/>
              <a:buChar char="•"/>
            </a:pPr>
            <a:r>
              <a:rPr lang="fa-IR" altLang="en-US" sz="2800" dirty="0">
                <a:solidFill>
                  <a:schemeClr val="tx1"/>
                </a:solidFill>
                <a:latin typeface="B Nazanin" pitchFamily="34" charset="0"/>
                <a:ea typeface="B Nazanin" pitchFamily="34" charset="-122"/>
                <a:cs typeface="B Nazanin" pitchFamily="34" charset="-120"/>
              </a:rPr>
              <a:t>روش پیشنهادی</a:t>
            </a:r>
            <a:endParaRPr lang="fa-IR" sz="2800" dirty="0"/>
          </a:p>
          <a:p>
            <a:pPr marL="342900" indent="-342900" algn="r">
              <a:spcAft>
                <a:spcPts val="1000"/>
              </a:spcAft>
              <a:buSzPct val="100000"/>
              <a:buChar char="•"/>
            </a:pPr>
            <a:r>
              <a:rPr lang="fa-IR" altLang="en-US" sz="2800" dirty="0">
                <a:solidFill>
                  <a:schemeClr val="tx1"/>
                </a:solidFill>
                <a:latin typeface="B Nazanin" pitchFamily="34" charset="0"/>
                <a:ea typeface="B Nazanin" pitchFamily="34" charset="-122"/>
                <a:cs typeface="B Nazanin" pitchFamily="34" charset="-120"/>
              </a:rPr>
              <a:t>نتایج و ارزیابی</a:t>
            </a:r>
            <a:endParaRPr lang="fa-IR" sz="2800" dirty="0"/>
          </a:p>
          <a:p>
            <a:pPr marL="342900" indent="-342900" algn="r">
              <a:spcAft>
                <a:spcPts val="1000"/>
              </a:spcAft>
              <a:buSzPct val="100000"/>
              <a:buChar char="•"/>
            </a:pPr>
            <a:r>
              <a:rPr lang="fa-IR" altLang="en-US" sz="2800" dirty="0">
                <a:solidFill>
                  <a:schemeClr val="tx1"/>
                </a:solidFill>
                <a:latin typeface="B Nazanin" pitchFamily="34" charset="0"/>
                <a:ea typeface="B Nazanin" pitchFamily="34" charset="-122"/>
                <a:cs typeface="B Nazanin" pitchFamily="34" charset="-120"/>
              </a:rPr>
              <a:t>نتیجه‌گیری و کارهای آینده</a:t>
            </a:r>
            <a:endParaRPr lang="fa-IR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382512"/>
            <a:ext cx="64008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2468880" y="274320"/>
            <a:ext cx="91440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fa-IR" altLang="en-US" sz="3800" b="1" dirty="0">
                <a:solidFill>
                  <a:schemeClr val="accent5"/>
                </a:solidFill>
                <a:latin typeface="B Nazanin" pitchFamily="34" charset="0"/>
                <a:ea typeface="B Nazanin" pitchFamily="34" charset="-122"/>
                <a:cs typeface="B Nazanin" pitchFamily="34" charset="-120"/>
              </a:rPr>
              <a:t>مقدمه و بیان مسئله</a:t>
            </a:r>
            <a:endParaRPr lang="fa-IR" sz="38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731520" y="1508760"/>
            <a:ext cx="1069848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r">
              <a:spcAft>
                <a:spcPts val="1000"/>
              </a:spcAft>
              <a:buSzPct val="100000"/>
              <a:buChar char="•"/>
            </a:pPr>
            <a:r>
              <a:rPr lang="fa-IR" altLang="en-US" sz="2800" dirty="0">
                <a:solidFill>
                  <a:schemeClr val="tx1"/>
                </a:solidFill>
                <a:latin typeface="B Nazanin" pitchFamily="34" charset="0"/>
                <a:ea typeface="B Nazanin" pitchFamily="34" charset="-122"/>
                <a:cs typeface="B Nazanin" pitchFamily="34" charset="-120"/>
              </a:rPr>
              <a:t>اهمیت و انگیزه‌ی پژوهش</a:t>
            </a:r>
            <a:endParaRPr lang="fa-IR" sz="2800" dirty="0"/>
          </a:p>
          <a:p>
            <a:pPr marL="342900" indent="-342900" algn="r">
              <a:spcAft>
                <a:spcPts val="1000"/>
              </a:spcAft>
              <a:buSzPct val="100000"/>
              <a:buChar char="•"/>
            </a:pPr>
            <a:r>
              <a:rPr lang="fa-IR" altLang="en-US" sz="2800" dirty="0">
                <a:solidFill>
                  <a:schemeClr val="tx1"/>
                </a:solidFill>
                <a:latin typeface="B Nazanin" pitchFamily="34" charset="0"/>
                <a:ea typeface="B Nazanin" pitchFamily="34" charset="-122"/>
                <a:cs typeface="B Nazanin" pitchFamily="34" charset="-120"/>
              </a:rPr>
              <a:t>مروری کوتاه بر کارهای پیشین</a:t>
            </a:r>
            <a:endParaRPr lang="fa-IR" sz="2800" dirty="0"/>
          </a:p>
          <a:p>
            <a:pPr marL="342900" indent="-342900" algn="r">
              <a:spcAft>
                <a:spcPts val="1000"/>
              </a:spcAft>
              <a:buSzPct val="100000"/>
              <a:buChar char="•"/>
            </a:pPr>
            <a:r>
              <a:rPr lang="fa-IR" altLang="en-US" sz="2800" dirty="0">
                <a:solidFill>
                  <a:schemeClr val="tx1"/>
                </a:solidFill>
                <a:latin typeface="B Nazanin" pitchFamily="34" charset="0"/>
                <a:ea typeface="B Nazanin" pitchFamily="34" charset="-122"/>
                <a:cs typeface="B Nazanin" pitchFamily="34" charset="-120"/>
              </a:rPr>
              <a:t>شکاف پژوهشی و هدف مقاله</a:t>
            </a:r>
            <a:endParaRPr lang="fa-IR" sz="2800" dirty="0"/>
          </a:p>
          <a:p>
            <a:pPr marL="342900" indent="-342900" algn="r">
              <a:spcAft>
                <a:spcPts val="1000"/>
              </a:spcAft>
              <a:buSzPct val="100000"/>
              <a:buChar char="•"/>
            </a:pPr>
            <a:r>
              <a:rPr lang="fa-IR" altLang="en-US" sz="2800" dirty="0">
                <a:solidFill>
                  <a:schemeClr val="tx1"/>
                </a:solidFill>
                <a:latin typeface="B Nazanin" pitchFamily="34" charset="0"/>
                <a:ea typeface="B Nazanin" pitchFamily="34" charset="-122"/>
                <a:cs typeface="B Nazanin" pitchFamily="34" charset="-120"/>
              </a:rPr>
              <a:t>نوآوری اصلی (یک جمله)</a:t>
            </a:r>
            <a:endParaRPr lang="fa-IR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382512"/>
            <a:ext cx="64008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2468880" y="274320"/>
            <a:ext cx="91440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fa-IR" altLang="en-US" sz="3800" b="1" dirty="0">
                <a:solidFill>
                  <a:schemeClr val="accent5"/>
                </a:solidFill>
                <a:latin typeface="B Nazanin" pitchFamily="34" charset="0"/>
                <a:ea typeface="B Nazanin" pitchFamily="34" charset="-122"/>
                <a:cs typeface="B Nazanin" pitchFamily="34" charset="-120"/>
              </a:rPr>
              <a:t>روش پیشنهادی و نتایج</a:t>
            </a:r>
            <a:endParaRPr lang="fa-IR" sz="38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6492240" y="1508760"/>
            <a:ext cx="49377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r">
              <a:spcAft>
                <a:spcPts val="1000"/>
              </a:spcAft>
              <a:buSzPct val="100000"/>
              <a:buChar char="•"/>
            </a:pPr>
            <a:r>
              <a:rPr lang="fa-IR" altLang="en-US" sz="2600" dirty="0">
                <a:solidFill>
                  <a:schemeClr val="tx1"/>
                </a:solidFill>
                <a:latin typeface="B Nazanin" pitchFamily="34" charset="0"/>
                <a:ea typeface="B Nazanin" pitchFamily="34" charset="-122"/>
                <a:cs typeface="B Nazanin" pitchFamily="34" charset="-120"/>
              </a:rPr>
              <a:t>مراحل اصلی روش در سه نکته</a:t>
            </a:r>
            <a:endParaRPr lang="fa-IR" sz="2600" dirty="0"/>
          </a:p>
          <a:p>
            <a:pPr marL="342900" indent="-342900" algn="r">
              <a:spcAft>
                <a:spcPts val="1000"/>
              </a:spcAft>
              <a:buSzPct val="100000"/>
              <a:buChar char="•"/>
            </a:pPr>
            <a:r>
              <a:rPr lang="fa-IR" altLang="en-US" sz="2600" dirty="0">
                <a:solidFill>
                  <a:schemeClr val="tx1"/>
                </a:solidFill>
                <a:latin typeface="B Nazanin" pitchFamily="34" charset="0"/>
                <a:ea typeface="B Nazanin" pitchFamily="34" charset="-122"/>
                <a:cs typeface="B Nazanin" pitchFamily="34" charset="-120"/>
              </a:rPr>
              <a:t>مجموعه‌داده و معیارهای ارزیابی</a:t>
            </a:r>
            <a:endParaRPr lang="fa-IR" sz="2600" dirty="0"/>
          </a:p>
          <a:p>
            <a:pPr marL="342900" indent="-342900" algn="r">
              <a:spcAft>
                <a:spcPts val="1000"/>
              </a:spcAft>
              <a:buSzPct val="100000"/>
              <a:buChar char="•"/>
            </a:pPr>
            <a:r>
              <a:rPr lang="fa-IR" altLang="en-US" sz="2600" dirty="0">
                <a:solidFill>
                  <a:schemeClr val="tx1"/>
                </a:solidFill>
                <a:latin typeface="B Nazanin" pitchFamily="34" charset="0"/>
                <a:ea typeface="B Nazanin" pitchFamily="34" charset="-122"/>
                <a:cs typeface="B Nazanin" pitchFamily="34" charset="-120"/>
              </a:rPr>
              <a:t>مقایسه با روش‌های مرجع</a:t>
            </a:r>
            <a:endParaRPr lang="fa-IR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382512"/>
            <a:ext cx="64008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2468880" y="274320"/>
            <a:ext cx="91440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fa-IR" altLang="en-US" sz="3800" b="1" dirty="0">
                <a:solidFill>
                  <a:schemeClr val="accent5"/>
                </a:solidFill>
                <a:latin typeface="B Nazanin" pitchFamily="34" charset="0"/>
                <a:ea typeface="B Nazanin" pitchFamily="34" charset="-122"/>
                <a:cs typeface="B Nazanin" pitchFamily="34" charset="-120"/>
              </a:rPr>
              <a:t>نتیجه‌گیری</a:t>
            </a:r>
            <a:endParaRPr lang="fa-IR" sz="38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731520" y="1508760"/>
            <a:ext cx="1069848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r">
              <a:spcAft>
                <a:spcPts val="1000"/>
              </a:spcAft>
              <a:buSzPct val="100000"/>
              <a:buChar char="•"/>
            </a:pPr>
            <a:r>
              <a:rPr lang="fa-IR" altLang="en-US" sz="2800" dirty="0">
                <a:solidFill>
                  <a:schemeClr val="tx1"/>
                </a:solidFill>
                <a:latin typeface="B Nazanin" pitchFamily="34" charset="0"/>
                <a:ea typeface="B Nazanin" pitchFamily="34" charset="-122"/>
                <a:cs typeface="B Nazanin" pitchFamily="34" charset="-120"/>
              </a:rPr>
              <a:t>مهم‌ترین یافته‌ی پژوهش</a:t>
            </a:r>
            <a:endParaRPr lang="fa-IR" sz="2800" dirty="0"/>
          </a:p>
          <a:p>
            <a:pPr marL="342900" indent="-342900" algn="r">
              <a:spcAft>
                <a:spcPts val="1000"/>
              </a:spcAft>
              <a:buSzPct val="100000"/>
              <a:buChar char="•"/>
            </a:pPr>
            <a:r>
              <a:rPr lang="fa-IR" altLang="en-US" sz="2800" dirty="0">
                <a:solidFill>
                  <a:schemeClr val="tx1"/>
                </a:solidFill>
                <a:latin typeface="B Nazanin" pitchFamily="34" charset="0"/>
                <a:ea typeface="B Nazanin" pitchFamily="34" charset="-122"/>
                <a:cs typeface="B Nazanin" pitchFamily="34" charset="-120"/>
              </a:rPr>
              <a:t>محدودیت‌ها</a:t>
            </a:r>
            <a:endParaRPr lang="fa-IR" sz="2800" dirty="0"/>
          </a:p>
          <a:p>
            <a:pPr marL="342900" indent="-342900" algn="r">
              <a:spcAft>
                <a:spcPts val="1000"/>
              </a:spcAft>
              <a:buSzPct val="100000"/>
              <a:buChar char="•"/>
            </a:pPr>
            <a:r>
              <a:rPr lang="fa-IR" altLang="en-US" sz="2800" dirty="0">
                <a:solidFill>
                  <a:schemeClr val="tx1"/>
                </a:solidFill>
                <a:latin typeface="B Nazanin" pitchFamily="34" charset="0"/>
                <a:ea typeface="B Nazanin" pitchFamily="34" charset="-122"/>
                <a:cs typeface="B Nazanin" pitchFamily="34" charset="-120"/>
              </a:rPr>
              <a:t>کارهای آینده</a:t>
            </a:r>
            <a:endParaRPr lang="fa-IR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382512"/>
            <a:ext cx="64008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5760720" y="1005840"/>
            <a:ext cx="5943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fa-IR" altLang="en-US" sz="4600" b="1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 تشکر از توجه شما</a:t>
            </a:r>
            <a:endParaRPr lang="fa-IR" sz="4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0"/>
          <p:cNvSpPr>
            <a:spLocks noGrp="1"/>
          </p:cNvSpPr>
          <p:nvPr>
            <p:ph type="body" idx="102" hasCustomPrompt="1"/>
          </p:nvPr>
        </p:nvSpPr>
        <p:spPr>
          <a:xfrm>
            <a:off x="5760720" y="2743200"/>
            <a:ext cx="59436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spcAft>
                <a:spcPts val="1000"/>
              </a:spcAft>
              <a:buNone/>
            </a:pPr>
            <a:r>
              <a:rPr lang="fa-IR" altLang="en-US" sz="2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پرسش و پاسخ</a:t>
            </a:r>
            <a:endParaRPr lang="fa-IR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Aft>
                <a:spcPts val="1000"/>
              </a:spcAft>
              <a:buNone/>
            </a:pPr>
            <a:r>
              <a:rPr lang="fa-IR" altLang="en-US" sz="2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MVIP2026.ismvip.ir</a:t>
            </a:r>
            <a:endParaRPr lang="fa-IR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spcAft>
                <a:spcPts val="1000"/>
              </a:spcAft>
              <a:buNone/>
            </a:pPr>
            <a:r>
              <a:rPr lang="fa-IR" altLang="en-US" sz="2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MVIP2026.kashan@Gmail.com</a:t>
            </a:r>
            <a:endParaRPr lang="fa-IR" sz="2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760720" y="411480"/>
            <a:ext cx="5943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accent5"/>
                </a:solidFill>
              </a:rPr>
              <a:t>Paper Title Goes Here</a:t>
            </a:r>
            <a:endParaRPr lang="en-US" sz="36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822960" y="3246120"/>
            <a:ext cx="108813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800"/>
              </a:spcAft>
              <a:buNone/>
            </a:pPr>
            <a:r>
              <a:rPr lang="en-US" sz="2400" b="1" dirty="0">
                <a:solidFill>
                  <a:schemeClr val="tx1"/>
                </a:solidFill>
              </a:rPr>
              <a:t>Presenter Name¹, Second Author²</a:t>
            </a:r>
            <a:endParaRPr lang="en-US" sz="2400" dirty="0"/>
          </a:p>
          <a:p>
            <a:pPr marL="0" indent="0" algn="l">
              <a:spcAft>
                <a:spcPts val="800"/>
              </a:spcAft>
              <a:buNone/>
            </a:pPr>
            <a:r>
              <a:rPr lang="en-US" sz="2400" dirty="0">
                <a:solidFill>
                  <a:schemeClr val="tx1"/>
                </a:solidFill>
              </a:rPr>
              <a:t>¹ Presenter's affiliation   ² Second author's affiliation</a:t>
            </a:r>
            <a:endParaRPr lang="en-US" sz="2400" dirty="0"/>
          </a:p>
          <a:p>
            <a:pPr marL="0" indent="0" algn="l">
              <a:spcAft>
                <a:spcPts val="800"/>
              </a:spcAft>
              <a:buNone/>
            </a:pPr>
            <a:r>
              <a:rPr lang="en-US" sz="2400" dirty="0">
                <a:solidFill>
                  <a:schemeClr val="tx1"/>
                </a:solidFill>
              </a:rPr>
              <a:t>Paper ID: 000   |   Email: name@example.ir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274320"/>
            <a:ext cx="91440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accent5"/>
                </a:solidFill>
              </a:rPr>
              <a:t>Outline</a:t>
            </a:r>
            <a:endParaRPr lang="en-US" sz="34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731520" y="1508760"/>
            <a:ext cx="1069848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spcAft>
                <a:spcPts val="1000"/>
              </a:spcAft>
              <a:buSzPct val="10000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Introduction and problem statement</a:t>
            </a:r>
            <a:endParaRPr lang="en-US" sz="2600" dirty="0"/>
          </a:p>
          <a:p>
            <a:pPr marL="342900" indent="-342900" algn="l">
              <a:spcAft>
                <a:spcPts val="1000"/>
              </a:spcAft>
              <a:buSzPct val="10000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Proposed method</a:t>
            </a:r>
            <a:endParaRPr lang="en-US" sz="2600" dirty="0"/>
          </a:p>
          <a:p>
            <a:pPr marL="342900" indent="-342900" algn="l">
              <a:spcAft>
                <a:spcPts val="1000"/>
              </a:spcAft>
              <a:buSzPct val="10000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Results and evaluation</a:t>
            </a:r>
            <a:endParaRPr lang="en-US" sz="2600" dirty="0"/>
          </a:p>
          <a:p>
            <a:pPr marL="342900" indent="-342900" algn="l">
              <a:spcAft>
                <a:spcPts val="1000"/>
              </a:spcAft>
              <a:buSzPct val="10000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Conclusion and future work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382512"/>
            <a:ext cx="64008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274320"/>
            <a:ext cx="91440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accent5"/>
                </a:solidFill>
              </a:rPr>
              <a:t>Introduction</a:t>
            </a:r>
            <a:endParaRPr lang="en-US" sz="34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731520" y="1508760"/>
            <a:ext cx="1069848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spcAft>
                <a:spcPts val="1000"/>
              </a:spcAft>
              <a:buSzPct val="10000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Motivation and importance of the problem</a:t>
            </a:r>
            <a:endParaRPr lang="en-US" sz="2600" dirty="0"/>
          </a:p>
          <a:p>
            <a:pPr marL="342900" indent="-342900" algn="l">
              <a:spcAft>
                <a:spcPts val="1000"/>
              </a:spcAft>
              <a:buSzPct val="10000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Brief review of related work</a:t>
            </a:r>
            <a:endParaRPr lang="en-US" sz="2600" dirty="0"/>
          </a:p>
          <a:p>
            <a:pPr marL="342900" indent="-342900" algn="l">
              <a:spcAft>
                <a:spcPts val="1000"/>
              </a:spcAft>
              <a:buSzPct val="10000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Research gap and aim of the paper</a:t>
            </a:r>
            <a:endParaRPr lang="en-US" sz="2600" dirty="0"/>
          </a:p>
          <a:p>
            <a:pPr marL="342900" indent="-342900" algn="l">
              <a:spcAft>
                <a:spcPts val="1000"/>
              </a:spcAft>
              <a:buSzPct val="10000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Main contribution (one sentence)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382512"/>
            <a:ext cx="64008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274320"/>
            <a:ext cx="91440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accent5"/>
                </a:solidFill>
              </a:rPr>
              <a:t>Method and Results</a:t>
            </a:r>
            <a:endParaRPr lang="en-US" sz="34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731520" y="1508760"/>
            <a:ext cx="49377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Main steps of the method in three points</a:t>
            </a:r>
            <a:endParaRPr lang="en-US" sz="2400" dirty="0"/>
          </a:p>
          <a:p>
            <a:pPr marL="342900" indent="-342900" algn="l"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Dataset and evaluation metrics</a:t>
            </a:r>
            <a:endParaRPr lang="en-US" sz="2400" dirty="0"/>
          </a:p>
          <a:p>
            <a:pPr marL="342900" indent="-342900" algn="l"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Comparison with baseline methods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382512"/>
            <a:ext cx="64008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274320"/>
            <a:ext cx="91440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accent5"/>
                </a:solidFill>
              </a:rPr>
              <a:t>Conclusion</a:t>
            </a:r>
            <a:endParaRPr lang="en-US" sz="34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731520" y="1508760"/>
            <a:ext cx="1069848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spcAft>
                <a:spcPts val="1000"/>
              </a:spcAft>
              <a:buSzPct val="10000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Key finding of the research</a:t>
            </a:r>
            <a:endParaRPr lang="en-US" sz="2600" dirty="0"/>
          </a:p>
          <a:p>
            <a:pPr marL="342900" indent="-342900" algn="l">
              <a:spcAft>
                <a:spcPts val="1000"/>
              </a:spcAft>
              <a:buSzPct val="10000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Limitations</a:t>
            </a:r>
            <a:endParaRPr lang="en-US" sz="2600" dirty="0"/>
          </a:p>
          <a:p>
            <a:pPr marL="342900" indent="-342900" algn="l">
              <a:spcAft>
                <a:spcPts val="1000"/>
              </a:spcAft>
              <a:buSzPct val="10000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Future work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382512"/>
            <a:ext cx="64008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5760720" y="1005840"/>
            <a:ext cx="5943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400" b="1" dirty="0">
                <a:solidFill>
                  <a:schemeClr val="accent3"/>
                </a:solidFill>
              </a:rPr>
              <a:t>Thank You</a:t>
            </a:r>
            <a:endParaRPr lang="en-US" sz="5400" dirty="0"/>
          </a:p>
        </p:txBody>
      </p:sp>
      <p:sp>
        <p:nvSpPr>
          <p:cNvPr id="3" name="Text 0"/>
          <p:cNvSpPr>
            <a:spLocks noGrp="1"/>
          </p:cNvSpPr>
          <p:nvPr>
            <p:ph type="body" idx="102" hasCustomPrompt="1"/>
          </p:nvPr>
        </p:nvSpPr>
        <p:spPr>
          <a:xfrm>
            <a:off x="5760720" y="2743200"/>
            <a:ext cx="59436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1000"/>
              </a:spcAft>
              <a:buNone/>
            </a:pPr>
            <a:r>
              <a:rPr lang="en-US" sz="2200" b="1" dirty="0">
                <a:solidFill>
                  <a:schemeClr val="bg1"/>
                </a:solidFill>
              </a:rPr>
              <a:t>Questions &amp; Discussion</a:t>
            </a:r>
            <a:endParaRPr lang="en-US" sz="2200" dirty="0"/>
          </a:p>
          <a:p>
            <a:pPr marL="0" indent="0" algn="l">
              <a:spcAft>
                <a:spcPts val="1000"/>
              </a:spcAft>
              <a:buNone/>
            </a:pPr>
            <a:r>
              <a:rPr lang="en-US" sz="2200" dirty="0">
                <a:solidFill>
                  <a:schemeClr val="bg1"/>
                </a:solidFill>
              </a:rPr>
              <a:t>MVIP2026.ismvip.ir</a:t>
            </a:r>
            <a:endParaRPr lang="en-US" sz="2200" dirty="0"/>
          </a:p>
          <a:p>
            <a:pPr marL="0" indent="0" algn="l">
              <a:spcAft>
                <a:spcPts val="1000"/>
              </a:spcAft>
              <a:buNone/>
            </a:pPr>
            <a:r>
              <a:rPr lang="en-US" sz="2200" dirty="0">
                <a:solidFill>
                  <a:schemeClr val="bg1"/>
                </a:solidFill>
              </a:rPr>
              <a:t>MVIP2026.kashan@Gmail.com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VIP2026 Oral Green">
  <a:themeElements>
    <a:clrScheme name="MVIP2026 Oral Green">
      <a:dk1>
        <a:srgbClr val="10213F"/>
      </a:dk1>
      <a:lt1>
        <a:srgbClr val="FFFFFF"/>
      </a:lt1>
      <a:dk2>
        <a:srgbClr val="0E5A22"/>
      </a:dk2>
      <a:lt2>
        <a:srgbClr val="EAF8E3"/>
      </a:lt2>
      <a:accent1>
        <a:srgbClr val="0B6DAA"/>
      </a:accent1>
      <a:accent2>
        <a:srgbClr val="43D611"/>
      </a:accent2>
      <a:accent3>
        <a:srgbClr val="FFD43B"/>
      </a:accent3>
      <a:accent4>
        <a:srgbClr val="FF9600"/>
      </a:accent4>
      <a:accent5>
        <a:srgbClr val="17337F"/>
      </a:accent5>
      <a:accent6>
        <a:srgbClr val="E8262B"/>
      </a:accent6>
      <a:hlink>
        <a:srgbClr val="0B6DAA"/>
      </a:hlink>
      <a:folHlink>
        <a:srgbClr val="5B6B8C"/>
      </a:folHlink>
    </a:clrScheme>
    <a:fontScheme name="MVIP2026 Oral Green">
      <a:majorFont>
        <a:latin typeface="Times New Roman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Times New Roman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279</Words>
  <Application>Microsoft Office PowerPoint</Application>
  <PresentationFormat>Widescreen</PresentationFormat>
  <Paragraphs>74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B Nazanin</vt:lpstr>
      <vt:lpstr>Calibri</vt:lpstr>
      <vt:lpstr>Times New Roman</vt:lpstr>
      <vt:lpstr>MVIP2026 Oral Green</vt:lpstr>
      <vt:lpstr>عنوان مقاله در این‌جا نوشته می‌شود</vt:lpstr>
      <vt:lpstr>ساختار ارائه</vt:lpstr>
      <vt:lpstr>مقدمه و بیان مسئله</vt:lpstr>
      <vt:lpstr>روش پیشنهادی و نتایج</vt:lpstr>
      <vt:lpstr>نتیجه‌گیری</vt:lpstr>
      <vt:lpstr>با تشکر از توجه شما</vt:lpstr>
      <vt:lpstr>Paper Title Goes Here</vt:lpstr>
      <vt:lpstr>Outline</vt:lpstr>
      <vt:lpstr>Introduction</vt:lpstr>
      <vt:lpstr>Method and Results</vt:lpstr>
      <vt:lpstr>Conclusion</vt:lpstr>
      <vt:lpstr>Thank You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MVIP2026 Oral Presentation Template</dc:title>
  <dc:subject>PptxGenJS Presentation</dc:subject>
  <dc:creator>MVIP2026</dc:creator>
  <cp:lastModifiedBy>hossein ebrahimpour</cp:lastModifiedBy>
  <cp:revision>2</cp:revision>
  <dcterms:created xsi:type="dcterms:W3CDTF">2026-10-28T04:23:14Z</dcterms:created>
  <dcterms:modified xsi:type="dcterms:W3CDTF">2026-10-28T04:34:12Z</dcterms:modified>
</cp:coreProperties>
</file>